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16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</p:sldIdLst>
  <p:sldSz cx="9144000" cy="5143500" type="screen16x9"/>
  <p:notesSz cx="6858000" cy="9144000"/>
  <p:embeddedFontLst>
    <p:embeddedFont>
      <p:font typeface="Nanum Gothic" panose="020B0600000101010101" charset="-127"/>
      <p:regular r:id="rId164"/>
      <p:bold r:id="rId165"/>
    </p:embeddedFont>
    <p:embeddedFont>
      <p:font typeface="Lato" panose="020B0600000101010101" charset="0"/>
      <p:regular r:id="rId166"/>
      <p:bold r:id="rId167"/>
      <p:italic r:id="rId168"/>
      <p:boldItalic r:id="rId169"/>
    </p:embeddedFont>
    <p:embeddedFont>
      <p:font typeface="Lato Hairline" panose="020B0600000101010101" charset="0"/>
      <p:regular r:id="rId170"/>
      <p:bold r:id="rId171"/>
      <p:italic r:id="rId172"/>
      <p:boldItalic r:id="rId173"/>
    </p:embeddedFont>
    <p:embeddedFont>
      <p:font typeface="Lato Light" panose="020B0600000101010101" charset="0"/>
      <p:regular r:id="rId174"/>
      <p:bold r:id="rId175"/>
      <p:italic r:id="rId176"/>
      <p:boldItalic r:id="rId1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496">
          <p15:clr>
            <a:srgbClr val="9AA0A6"/>
          </p15:clr>
        </p15:guide>
        <p15:guide id="2" pos="4264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5767F1-A65C-4604-BEFD-182023B8EE5B}">
  <a:tblStyle styleId="{3A5767F1-A65C-4604-BEFD-182023B8E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8" autoAdjust="0"/>
  </p:normalViewPr>
  <p:slideViewPr>
    <p:cSldViewPr snapToGrid="0">
      <p:cViewPr varScale="1">
        <p:scale>
          <a:sx n="77" d="100"/>
          <a:sy n="77" d="100"/>
        </p:scale>
        <p:origin x="84" y="630"/>
      </p:cViewPr>
      <p:guideLst>
        <p:guide pos="1496"/>
        <p:guide pos="42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font" Target="fonts/font12.fntdata"/><Relationship Id="rId170" Type="http://schemas.openxmlformats.org/officeDocument/2006/relationships/font" Target="fonts/font7.fnt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font" Target="fonts/font2.fntdata"/><Relationship Id="rId181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font" Target="fonts/font8.fntdata"/><Relationship Id="rId176" Type="http://schemas.openxmlformats.org/officeDocument/2006/relationships/font" Target="fonts/font13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font" Target="fonts/font9.fntdata"/><Relationship Id="rId180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font" Target="fonts/font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font" Target="fonts/font11.fntdata"/><Relationship Id="rId179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font" Target="fonts/font1.fntdata"/><Relationship Id="rId16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9c8e2402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59c8e2402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g59c8e2402a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9318e0f2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9318e0f2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8" name="Google Shape;208;g59318e0f24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93002544c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593002544c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34" name="Google Shape;1434;g593002544c_0_9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100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593002544c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593002544c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44" name="Google Shape;1444;g593002544c_0_9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101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93002544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93002544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53" name="Google Shape;1453;g593002544c_0_10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102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74d0b917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74d0b917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g574d0b9170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103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593002544c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593002544c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69" name="Google Shape;1469;g593002544c_0_10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104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593002544c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593002544c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82" name="Google Shape;1482;g593002544c_0_10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105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593002544c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593002544c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95" name="Google Shape;1495;g593002544c_0_10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106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593002544c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593002544c_0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08" name="Google Shape;1508;g593002544c_0_10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107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574d0b917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574d0b917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517" name="Google Shape;1517;g574d0b9170_0_3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108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574d0b9170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574d0b9170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23" name="Google Shape;1523;g574d0b9170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9318e0f2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9318e0f2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26" name="Google Shape;226;g59318e0f2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593002544c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593002544c_0_1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32" name="Google Shape;1532;g593002544c_0_10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110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5aa7b51fb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5aa7b51fb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44" name="Google Shape;1544;g5aa7b51fb0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111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593002544c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593002544c_0_1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53" name="Google Shape;1553;g593002544c_0_10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112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593002544c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593002544c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63" name="Google Shape;1563;g593002544c_0_1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113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574d0b9170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574d0b9170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75" name="Google Shape;1575;g574d0b9170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114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593002544c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593002544c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84" name="Google Shape;1584;g593002544c_0_1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115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593002544c_0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593002544c_0_1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94" name="Google Shape;1594;g593002544c_0_1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116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593002544c_0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593002544c_0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03" name="Google Shape;1603;g593002544c_0_1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117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5ac9b277b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5ac9b277b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613" name="Google Shape;1613;g5ac9b277b3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118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5ac9b277b3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5ac9b277b3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19" name="Google Shape;1619;g5ac9b277b3_5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93002544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93002544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35" name="Google Shape;235;g593002544c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5ac9b277b3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5ac9b277b3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38" name="Google Shape;1638;g5ac9b277b3_5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120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5ac9b277b3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5ac9b277b3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58" name="Google Shape;1658;g5ac9b277b3_5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121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5ac9b277b3_5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5ac9b277b3_5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68" name="Google Shape;1668;g5ac9b277b3_5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122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5ac9b277b3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5ac9b277b3_5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82" name="Google Shape;1682;g5ac9b277b3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123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5ac9b277b3_5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5ac9b277b3_5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99" name="Google Shape;1699;g5ac9b277b3_5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124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5ac9b277b3_5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5ac9b277b3_5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09" name="Google Shape;1709;g5ac9b277b3_5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125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5ac9b277b3_5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5ac9b277b3_5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19" name="Google Shape;1719;g5ac9b277b3_5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126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ac9b277b3_5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ac9b277b3_5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28" name="Google Shape;1728;g5ac9b277b3_5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127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5ac9b277b3_5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5ac9b277b3_5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37" name="Google Shape;1737;g5ac9b277b3_5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128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5ac9b277b3_5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5ac9b277b3_5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47" name="Google Shape;1747;g5ac9b277b3_5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93002544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93002544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55" name="Google Shape;255;g593002544c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5ac9b277b3_5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5ac9b277b3_5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63" name="Google Shape;1763;g5ac9b277b3_5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130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5ac9b277b3_5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5ac9b277b3_5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77" name="Google Shape;1777;g5ac9b277b3_5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131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5ac9b277b3_5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5ac9b277b3_5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88" name="Google Shape;1788;g5ac9b277b3_5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132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5ac9b277b3_5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5ac9b277b3_5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97" name="Google Shape;1797;g5ac9b277b3_5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133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5ac9b277b3_5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5ac9b277b3_5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806" name="Google Shape;1806;g5ac9b277b3_5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134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5ac9b277b3_5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5ac9b277b3_5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12" name="Google Shape;1812;g5ac9b277b3_5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135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5ac9b277b3_5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5ac9b277b3_5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28" name="Google Shape;1828;g5ac9b277b3_5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136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5ac9b277b3_5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5ac9b277b3_5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36" name="Google Shape;1836;g5ac9b277b3_5_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137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5ac9b277b3_5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5ac9b277b3_5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47" name="Google Shape;1847;g5ac9b277b3_5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138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5ac9b277b3_5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5ac9b277b3_5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58" name="Google Shape;1858;g5ac9b277b3_5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9318e0f2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9318e0f2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9318e0f24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5ac9b277b3_5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5ac9b277b3_5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69" name="Google Shape;1869;g5ac9b277b3_5_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140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5ac9b277b3_5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5ac9b277b3_5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80" name="Google Shape;1880;g5ac9b277b3_5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141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5ac9b277b3_5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5ac9b277b3_5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89" name="Google Shape;1889;g5ac9b277b3_5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142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5ac9b277b3_5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5ac9b277b3_5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99" name="Google Shape;1899;g5ac9b277b3_5_2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143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5ac9b277b3_5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5ac9b277b3_5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12" name="Google Shape;1912;g5ac9b277b3_5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144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5ac9b277b3_5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5ac9b277b3_5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26" name="Google Shape;1926;g5ac9b277b3_5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145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5ac9b277b3_5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5ac9b277b3_5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40" name="Google Shape;1940;g5ac9b277b3_5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146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5ac9b277b3_5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5ac9b277b3_5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954" name="Google Shape;1954;g5ac9b277b3_5_3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147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5ac9b277b3_5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5ac9b277b3_5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60" name="Google Shape;1960;g5ac9b277b3_5_3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148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5ac9b277b3_5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5ac9b277b3_5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71" name="Google Shape;1971;g5ac9b277b3_5_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93002544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93002544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72" name="Google Shape;272;g593002544c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5ac9b277b3_5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5ac9b277b3_5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80" name="Google Shape;1980;g5ac9b277b3_5_3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150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5ac9b277b3_5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5ac9b277b3_5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90" name="Google Shape;1990;g5ac9b277b3_5_3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151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5ac9b277b3_5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5ac9b277b3_5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2000" name="Google Shape;2000;g5ac9b277b3_5_3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152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5ac9b277b3_5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5ac9b277b3_5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06" name="Google Shape;2006;g5ac9b277b3_5_3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153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5ac9b277b3_5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5ac9b277b3_5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22" name="Google Shape;2022;g5ac9b277b3_5_3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154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5ac9b277b3_5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5ac9b277b3_5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32" name="Google Shape;2032;g5ac9b277b3_5_3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155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5ac9b277b3_5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5ac9b277b3_5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41" name="Google Shape;2041;g5ac9b277b3_5_3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156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5ac9b277b3_5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5ac9b277b3_5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56" name="Google Shape;2056;g5ac9b277b3_5_4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157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5ac9b277b3_5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5ac9b277b3_5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69" name="Google Shape;2069;g5ac9b277b3_5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158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5ad5d7d92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5ad5d7d92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g5ad5d7d928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9300254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9300254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87" name="Google Shape;287;g593002544c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5ad5d7d92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5ad5d7d92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g5ad5d7d928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160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93002544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93002544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15" name="Google Shape;315;g593002544c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93002544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93002544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35" name="Google Shape;335;g593002544c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9318e0f2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9318e0f2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57" name="Google Shape;357;g59318e0f24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93002544c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93002544c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1" name="Google Shape;91;g593002544c_0_17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93002544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93002544c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72" name="Google Shape;372;g593002544c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93002544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93002544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83" name="Google Shape;383;g593002544c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9c8e2402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9c8e2402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59c8e2402a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93002544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93002544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02" name="Google Shape;402;g593002544c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93002544c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93002544c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12" name="Google Shape;412;g593002544c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7537eba6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7537eba6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22" name="Google Shape;422;g57537eba65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9318e0f24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9318e0f24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44" name="Google Shape;444;g59318e0f24_0_3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93002544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93002544c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68" name="Google Shape;468;g593002544c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93002544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93002544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87" name="Google Shape;487;g593002544c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93002544c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93002544c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04" name="Google Shape;504;g593002544c_0_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9c8e2402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9c8e2402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59c8e2402a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9318e0f24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9318e0f24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21" name="Google Shape;521;g59318e0f24_0_4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725ea75a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725ea75a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32" name="Google Shape;532;g5725ea75a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725ea75a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725ea75a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41" name="Google Shape;541;g5725ea75a7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7537eba65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7537eba65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50" name="Google Shape;550;g57537eba65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7537eba65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7537eba65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74" name="Google Shape;574;g57537eba65_2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725ea75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725ea75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98" name="Google Shape;598;g5725ea75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9c8e2402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9c8e2402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59c8e2402a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93002544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93002544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14" name="Google Shape;614;g593002544c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93002544c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93002544c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31" name="Google Shape;631;g593002544c_0_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93002544c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93002544c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46" name="Google Shape;646;g593002544c_0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93002544c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93002544c_0_1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6" name="Google Shape;116;g593002544c_0_17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93002544c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93002544c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60" name="Google Shape;660;g593002544c_0_3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93002544c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93002544c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74" name="Google Shape;674;g593002544c_0_3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93002544c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93002544c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94" name="Google Shape;694;g593002544c_0_3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93002544c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93002544c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14" name="Google Shape;714;g593002544c_0_3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93002544c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93002544c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34" name="Google Shape;734;g593002544c_0_4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93002544c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93002544c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57" name="Google Shape;757;g593002544c_0_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593002544c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593002544c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76" name="Google Shape;776;g593002544c_0_4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593002544c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593002544c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00" name="Google Shape;800;g593002544c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593002544c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593002544c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16" name="Google Shape;816;g593002544c_0_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59c8e2402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59c8e2402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59c8e2402a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9318e0f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9318e0f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5" name="Google Shape;125;g59318e0f24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93002544c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93002544c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34" name="Google Shape;834;g593002544c_0_4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93002544c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93002544c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45" name="Google Shape;845;g593002544c_0_5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93002544c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593002544c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56" name="Google Shape;856;g593002544c_0_5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93002544c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593002544c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76" name="Google Shape;876;g593002544c_0_5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93002544c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93002544c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93" name="Google Shape;893;g593002544c_0_5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9c8e2402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59c8e2402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59c8e2402a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593002544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593002544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14" name="Google Shape;914;g593002544c_0_5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93002544c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593002544c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25" name="Google Shape;925;g593002544c_0_5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93002544c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593002544c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39" name="Google Shape;939;g593002544c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593002544c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593002544c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53" name="Google Shape;953;g593002544c_0_6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318e0f2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318e0f2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59318e0f24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93002544c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593002544c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69" name="Google Shape;969;g593002544c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593002544c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593002544c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83" name="Google Shape;983;g593002544c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593002544c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593002544c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94" name="Google Shape;994;g593002544c_0_6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593002544c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593002544c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008" name="Google Shape;1008;g593002544c_0_6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59c8e2402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59c8e2402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g59c8e2402a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593002544c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593002544c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21" name="Google Shape;1021;g593002544c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93002544c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593002544c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37" name="Google Shape;1037;g593002544c_0_6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93002544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93002544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51" name="Google Shape;1051;g593002544c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93002544c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93002544c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65" name="Google Shape;1065;g593002544c_0_6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93002544c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93002544c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76" name="Google Shape;1076;g593002544c_0_7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9318e0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9318e0f24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8" name="Google Shape;148;g59318e0f24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a992a40c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5a992a40c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85" name="Google Shape;1085;g5a992a40c0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9c8e2402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9c8e2402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g59c8e2402a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93002544c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93002544c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03" name="Google Shape;1103;g593002544c_0_7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93002544c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93002544c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19" name="Google Shape;1119;g593002544c_0_7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a992a40c0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a992a40c0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33" name="Google Shape;1133;g5a992a40c0_4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5a992a40c0_4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5a992a40c0_4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47" name="Google Shape;1147;g5a992a40c0_4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93002544c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93002544c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58" name="Google Shape;1158;g593002544c_0_7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593002544c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593002544c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72" name="Google Shape;1172;g593002544c_0_7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93002544c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93002544c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84" name="Google Shape;1184;g593002544c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93002544c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593002544c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94" name="Google Shape;1194;g593002544c_0_7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9318e0f24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9318e0f24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3" name="Google Shape;163;g59318e0f24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59c8e2402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59c8e2402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g59c8e2402a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93002544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93002544c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10" name="Google Shape;1210;g593002544c_0_7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593002544c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593002544c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26" name="Google Shape;1226;g593002544c_0_8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593002544c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593002544c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40" name="Google Shape;1240;g593002544c_0_8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593002544c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593002544c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50" name="Google Shape;1250;g593002544c_0_8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574d0b9170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574d0b9170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574d0b9170_0_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574d0b9170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574d0b9170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69" name="Google Shape;1269;g574d0b9170_0_3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593002544c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593002544c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78" name="Google Shape;1278;g593002544c_0_8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87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574d0b9170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574d0b9170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87" name="Google Shape;1287;g574d0b9170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88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93002544c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93002544c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95" name="Google Shape;1295;g593002544c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9318e0f24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9318e0f24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6" name="Google Shape;186;g59318e0f24_0_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593002544c_0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593002544c_0_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04" name="Google Shape;1304;g593002544c_0_8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90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593002544c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593002544c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17" name="Google Shape;1317;g593002544c_0_8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91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93002544c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93002544c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30" name="Google Shape;1330;g593002544c_0_8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92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593002544c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593002544c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43" name="Google Shape;1343;g593002544c_0_9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93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593002544c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593002544c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53" name="Google Shape;1353;g593002544c_0_9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94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93002544c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93002544c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68" name="Google Shape;1368;g593002544c_0_9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95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593002544c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593002544c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78" name="Google Shape;1378;g593002544c_0_9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96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593002544c_0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593002544c_0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92" name="Google Shape;1392;g593002544c_0_9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93002544c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93002544c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06" name="Google Shape;1406;g593002544c_0_9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98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593002544c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593002544c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20" name="Google Shape;1420;g593002544c_0_9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1_제목 슬라이드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"/>
          <p:cNvPicPr preferRelativeResize="0"/>
          <p:nvPr/>
        </p:nvPicPr>
        <p:blipFill rotWithShape="1">
          <a:blip r:embed="rId2">
            <a:alphaModFix/>
          </a:blip>
          <a:srcRect t="64114" b="19990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2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 1">
  <p:cSld name="TITLE_ONL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1143000" y="1981438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  <a:defRPr sz="2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1"/>
          </p:nvPr>
        </p:nvSpPr>
        <p:spPr>
          <a:xfrm>
            <a:off x="965199" y="25900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Hairline"/>
              <a:buNone/>
              <a:defRPr sz="1200">
                <a:solidFill>
                  <a:srgbClr val="595959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None/>
              <a:defRPr sz="15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anum Gothic"/>
              <a:buNone/>
              <a:defRPr sz="135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142876" y="131655"/>
            <a:ext cx="4886400" cy="7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1_제목 슬라이드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 t="64114" b="19990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 txBox="1">
            <a:spLocks noGrp="1"/>
          </p:cNvSpPr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 1">
  <p:cSld name="TITLE_ONL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sz="22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sz="1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sz="1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sz="8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sz="800" b="0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sz="8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None/>
              <a:defRPr sz="2200" b="1" i="0" u="none" strike="noStrike" cap="none">
                <a:latin typeface="Nanum Gothic"/>
                <a:ea typeface="Nanum Gothic"/>
                <a:cs typeface="Nanum Gothic"/>
                <a:sym typeface="Nanum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</a:t>
            </a: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r>
              <a:rPr lang="ko-KR" sz="80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. All Right Reserved</a:t>
            </a:r>
            <a:endParaRPr sz="800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49" name="Google Shape;49;p6"/>
          <p:cNvGrpSpPr/>
          <p:nvPr/>
        </p:nvGrpSpPr>
        <p:grpSpPr>
          <a:xfrm rot="10800000">
            <a:off x="-3" y="4882075"/>
            <a:ext cx="268851" cy="268852"/>
            <a:chOff x="8896050" y="0"/>
            <a:chExt cx="248109" cy="248110"/>
          </a:xfrm>
        </p:grpSpPr>
        <p:sp>
          <p:nvSpPr>
            <p:cNvPr id="50" name="Google Shape;50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Google Shape;52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6"/>
          <p:cNvGrpSpPr/>
          <p:nvPr/>
        </p:nvGrpSpPr>
        <p:grpSpPr>
          <a:xfrm>
            <a:off x="8875197" y="0"/>
            <a:ext cx="268851" cy="268852"/>
            <a:chOff x="8896050" y="0"/>
            <a:chExt cx="248109" cy="248110"/>
          </a:xfrm>
        </p:grpSpPr>
        <p:sp>
          <p:nvSpPr>
            <p:cNvPr id="54" name="Google Shape;54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Google Shape;56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2039077&amp;cid=47308&amp;categoryId=47308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457200" lvl="0" indent="-419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숫자 자료형 (정수&amp;실수)</a:t>
            </a:r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212" name="Google Shape;212;p2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01-1. Integer &amp; Float &amp; Bool.ipynb </a:t>
            </a:r>
            <a:endParaRPr sz="1000"/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7347550" y="1449675"/>
            <a:ext cx="17214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정수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실수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True/False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문자열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리스트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튜플형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집합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dictionary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2"/>
          </p:nvPr>
        </p:nvSpPr>
        <p:spPr>
          <a:xfrm>
            <a:off x="6940875" y="1449675"/>
            <a:ext cx="7533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int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float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bool</a:t>
            </a:r>
            <a:endParaRPr sz="1200" b="1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str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list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tuple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set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6769500" y="1231750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177275" y="864825"/>
            <a:ext cx="65922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연산자 (+, -, *, /, **, //, %)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23746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c = 10.0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d = 4.0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print(c+d)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덧셈</a:t>
            </a:r>
            <a:endParaRPr sz="1000" i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14.0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print(c-d)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뺄셈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6.0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print(c*d)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곱셈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40.0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print(c/d)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나눗셈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2.5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print(c**d)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제곱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10000.0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print(c//d)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/ 후 몫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print(c%d)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/ 후 나머지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771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b = 3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print(a+b)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 # 덧셈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print(a-b)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뺄셈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print(a*b)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곱셈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print(a/b)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나눗셈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1.6666666666666667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print(a**b)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 # 제곱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125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print(a//b)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/ 후 몫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print(a%b)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/ 후 나머지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7727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정수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237462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실수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45721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5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 = 2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c = 10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d = a+b*c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e = (a+b)*c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print(e)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457212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연산자 우선순위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1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37" name="Google Shape;1437;p11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연습문제9</a:t>
            </a:r>
            <a:endParaRPr/>
          </a:p>
        </p:txBody>
      </p:sp>
      <p:sp>
        <p:nvSpPr>
          <p:cNvPr id="1438" name="Google Shape;1438;p11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12-2 실습09.ipynb </a:t>
            </a:r>
            <a:endParaRPr sz="1000" b="1"/>
          </a:p>
        </p:txBody>
      </p:sp>
      <p:sp>
        <p:nvSpPr>
          <p:cNvPr id="1439" name="Google Shape;1439;p112"/>
          <p:cNvSpPr txBox="1">
            <a:spLocks noGrp="1"/>
          </p:cNvSpPr>
          <p:nvPr>
            <p:ph type="body" idx="1"/>
          </p:nvPr>
        </p:nvSpPr>
        <p:spPr>
          <a:xfrm>
            <a:off x="1117600" y="1525400"/>
            <a:ext cx="74046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(1) 아래 두 리스트를 각 요소들을 곱해 새로운 리스트 C 를 만드세요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 = [[2, 3], [4, 5], [6, 7]]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40" name="Google Shape;1440;p112"/>
          <p:cNvSpPr txBox="1">
            <a:spLocks noGrp="1"/>
          </p:cNvSpPr>
          <p:nvPr>
            <p:ph type="body" idx="2"/>
          </p:nvPr>
        </p:nvSpPr>
        <p:spPr>
          <a:xfrm>
            <a:off x="1117600" y="2911300"/>
            <a:ext cx="74046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A86E8"/>
                </a:solidFill>
              </a:rPr>
              <a:t>심화 2X3 리스트 a, b를 사용자로부터 입력받아 두 값을 곱해 새로운 리스트 C 를 만드세요</a:t>
            </a:r>
            <a:endParaRPr sz="1200"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 반복문을 사용 2차원 리스트 만들기</a:t>
            </a:r>
            <a:endParaRPr/>
          </a:p>
        </p:txBody>
      </p:sp>
      <p:sp>
        <p:nvSpPr>
          <p:cNvPr id="1447" name="Google Shape;1447;p11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48" name="Google Shape;1448;p11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49" name="Google Shape;1449;p113"/>
          <p:cNvSpPr txBox="1">
            <a:spLocks noGrp="1"/>
          </p:cNvSpPr>
          <p:nvPr>
            <p:ph type="body" idx="1"/>
          </p:nvPr>
        </p:nvSpPr>
        <p:spPr>
          <a:xfrm>
            <a:off x="776575" y="1525800"/>
            <a:ext cx="41592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range(3):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line = []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for j in range(2):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line.append(0)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a.append(line)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[[0, 0],[0, 0],[0, 0]]</a:t>
            </a:r>
            <a:endParaRPr sz="1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1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56" name="Google Shape;1456;p114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10</a:t>
            </a:r>
            <a:endParaRPr/>
          </a:p>
        </p:txBody>
      </p:sp>
      <p:sp>
        <p:nvSpPr>
          <p:cNvPr id="1457" name="Google Shape;1457;p11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12-2 실습10.ipynb </a:t>
            </a:r>
            <a:endParaRPr sz="1000" b="1"/>
          </a:p>
        </p:txBody>
      </p:sp>
      <p:sp>
        <p:nvSpPr>
          <p:cNvPr id="1458" name="Google Shape;1458;p114"/>
          <p:cNvSpPr txBox="1">
            <a:spLocks noGrp="1"/>
          </p:cNvSpPr>
          <p:nvPr>
            <p:ph type="body" idx="1"/>
          </p:nvPr>
        </p:nvSpPr>
        <p:spPr>
          <a:xfrm>
            <a:off x="1117600" y="1525400"/>
            <a:ext cx="7404600" cy="24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(1) 아래의 학습코드를 가지고 a 리스트가 [[1,2],[3,4],[5,6]] 와 같이 만들어지도록 수정하세요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= []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for i in range(3):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line = []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for j in range(2):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   line.append(0)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a.append(line)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print(a)</a:t>
            </a:r>
            <a:endParaRPr sz="1200"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15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  <p:sp>
        <p:nvSpPr>
          <p:cNvPr id="1465" name="Google Shape;1465;p115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1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  <p:sp>
        <p:nvSpPr>
          <p:cNvPr id="1472" name="Google Shape;1472;p11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473" name="Google Shape;1473;p116"/>
          <p:cNvSpPr txBox="1">
            <a:spLocks noGrp="1"/>
          </p:cNvSpPr>
          <p:nvPr>
            <p:ph type="body" idx="1"/>
          </p:nvPr>
        </p:nvSpPr>
        <p:spPr>
          <a:xfrm>
            <a:off x="1832900" y="1094650"/>
            <a:ext cx="5530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for, while 에서 제어흐름을 벗어나기 위해사용</a:t>
            </a:r>
            <a:endParaRPr sz="1800" b="1"/>
          </a:p>
        </p:txBody>
      </p:sp>
      <p:sp>
        <p:nvSpPr>
          <p:cNvPr id="1474" name="Google Shape;1474;p11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13-1 break, continue.ipynb </a:t>
            </a:r>
            <a:endParaRPr sz="1000"/>
          </a:p>
        </p:txBody>
      </p:sp>
      <p:sp>
        <p:nvSpPr>
          <p:cNvPr id="1475" name="Google Shape;1475;p116"/>
          <p:cNvSpPr txBox="1">
            <a:spLocks noGrp="1"/>
          </p:cNvSpPr>
          <p:nvPr>
            <p:ph type="body" idx="2"/>
          </p:nvPr>
        </p:nvSpPr>
        <p:spPr>
          <a:xfrm>
            <a:off x="1204100" y="1763300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break</a:t>
            </a:r>
            <a:endParaRPr sz="3000" b="1"/>
          </a:p>
        </p:txBody>
      </p:sp>
      <p:sp>
        <p:nvSpPr>
          <p:cNvPr id="1476" name="Google Shape;1476;p116"/>
          <p:cNvSpPr txBox="1">
            <a:spLocks noGrp="1"/>
          </p:cNvSpPr>
          <p:nvPr>
            <p:ph type="body" idx="3"/>
          </p:nvPr>
        </p:nvSpPr>
        <p:spPr>
          <a:xfrm>
            <a:off x="5676900" y="1801625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continue</a:t>
            </a:r>
            <a:endParaRPr sz="3000" b="1"/>
          </a:p>
        </p:txBody>
      </p:sp>
      <p:sp>
        <p:nvSpPr>
          <p:cNvPr id="1477" name="Google Shape;1477;p116"/>
          <p:cNvSpPr txBox="1">
            <a:spLocks noGrp="1"/>
          </p:cNvSpPr>
          <p:nvPr>
            <p:ph type="body" idx="4"/>
          </p:nvPr>
        </p:nvSpPr>
        <p:spPr>
          <a:xfrm>
            <a:off x="818300" y="2419075"/>
            <a:ext cx="3423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for, while 을 완전히 중단</a:t>
            </a:r>
            <a:endParaRPr sz="1800" b="1"/>
          </a:p>
        </p:txBody>
      </p:sp>
      <p:sp>
        <p:nvSpPr>
          <p:cNvPr id="1478" name="Google Shape;1478;p116"/>
          <p:cNvSpPr txBox="1">
            <a:spLocks noGrp="1"/>
          </p:cNvSpPr>
          <p:nvPr>
            <p:ph type="body" idx="5"/>
          </p:nvPr>
        </p:nvSpPr>
        <p:spPr>
          <a:xfrm>
            <a:off x="5139600" y="2458125"/>
            <a:ext cx="3423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처음으로 돌아가 다음반복 수행</a:t>
            </a:r>
            <a:endParaRPr sz="1800" b="1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1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  <p:sp>
        <p:nvSpPr>
          <p:cNvPr id="1485" name="Google Shape;1485;p11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486" name="Google Shape;1486;p117"/>
          <p:cNvSpPr txBox="1">
            <a:spLocks noGrp="1"/>
          </p:cNvSpPr>
          <p:nvPr>
            <p:ph type="body" idx="1"/>
          </p:nvPr>
        </p:nvSpPr>
        <p:spPr>
          <a:xfrm>
            <a:off x="1832900" y="1094650"/>
            <a:ext cx="5530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 문에서의 예제</a:t>
            </a:r>
            <a:endParaRPr sz="1800" b="1"/>
          </a:p>
        </p:txBody>
      </p:sp>
      <p:sp>
        <p:nvSpPr>
          <p:cNvPr id="1487" name="Google Shape;1487;p11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13-1 break, continue</a:t>
            </a:r>
            <a:r>
              <a:rPr lang="ko-KR" sz="1000"/>
              <a:t>.ipynb </a:t>
            </a:r>
            <a:endParaRPr sz="1000"/>
          </a:p>
        </p:txBody>
      </p:sp>
      <p:sp>
        <p:nvSpPr>
          <p:cNvPr id="1488" name="Google Shape;1488;p117"/>
          <p:cNvSpPr txBox="1">
            <a:spLocks noGrp="1"/>
          </p:cNvSpPr>
          <p:nvPr>
            <p:ph type="body" idx="2"/>
          </p:nvPr>
        </p:nvSpPr>
        <p:spPr>
          <a:xfrm>
            <a:off x="1204100" y="1763300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break</a:t>
            </a:r>
            <a:endParaRPr sz="3000" b="1"/>
          </a:p>
        </p:txBody>
      </p:sp>
      <p:sp>
        <p:nvSpPr>
          <p:cNvPr id="1489" name="Google Shape;1489;p117"/>
          <p:cNvSpPr txBox="1">
            <a:spLocks noGrp="1"/>
          </p:cNvSpPr>
          <p:nvPr>
            <p:ph type="body" idx="3"/>
          </p:nvPr>
        </p:nvSpPr>
        <p:spPr>
          <a:xfrm>
            <a:off x="5676900" y="1801625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continue</a:t>
            </a:r>
            <a:endParaRPr sz="3000" b="1"/>
          </a:p>
        </p:txBody>
      </p:sp>
      <p:sp>
        <p:nvSpPr>
          <p:cNvPr id="1490" name="Google Shape;1490;p117"/>
          <p:cNvSpPr txBox="1">
            <a:spLocks noGrp="1"/>
          </p:cNvSpPr>
          <p:nvPr>
            <p:ph type="body" idx="4"/>
          </p:nvPr>
        </p:nvSpPr>
        <p:spPr>
          <a:xfrm>
            <a:off x="818300" y="2419075"/>
            <a:ext cx="3423900" cy="19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range(5):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if(i == 3):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break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012</a:t>
            </a:r>
            <a:endParaRPr sz="1200"/>
          </a:p>
        </p:txBody>
      </p:sp>
      <p:sp>
        <p:nvSpPr>
          <p:cNvPr id="1491" name="Google Shape;1491;p117"/>
          <p:cNvSpPr txBox="1">
            <a:spLocks noGrp="1"/>
          </p:cNvSpPr>
          <p:nvPr>
            <p:ph type="body" idx="5"/>
          </p:nvPr>
        </p:nvSpPr>
        <p:spPr>
          <a:xfrm>
            <a:off x="5466500" y="2419075"/>
            <a:ext cx="2480400" cy="19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range(5):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if(i == 3):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continue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0124</a:t>
            </a:r>
            <a:endParaRPr sz="1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1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  <p:sp>
        <p:nvSpPr>
          <p:cNvPr id="1498" name="Google Shape;1498;p11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499" name="Google Shape;1499;p11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13-1 break, continue</a:t>
            </a:r>
            <a:r>
              <a:rPr lang="ko-KR" sz="1000"/>
              <a:t>.ipynb </a:t>
            </a:r>
            <a:endParaRPr sz="1000"/>
          </a:p>
        </p:txBody>
      </p:sp>
      <p:sp>
        <p:nvSpPr>
          <p:cNvPr id="1500" name="Google Shape;1500;p118"/>
          <p:cNvSpPr txBox="1">
            <a:spLocks noGrp="1"/>
          </p:cNvSpPr>
          <p:nvPr>
            <p:ph type="body" idx="1"/>
          </p:nvPr>
        </p:nvSpPr>
        <p:spPr>
          <a:xfrm>
            <a:off x="1204100" y="1763300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break</a:t>
            </a:r>
            <a:endParaRPr sz="3000" b="1"/>
          </a:p>
        </p:txBody>
      </p:sp>
      <p:sp>
        <p:nvSpPr>
          <p:cNvPr id="1501" name="Google Shape;1501;p118"/>
          <p:cNvSpPr txBox="1">
            <a:spLocks noGrp="1"/>
          </p:cNvSpPr>
          <p:nvPr>
            <p:ph type="body" idx="2"/>
          </p:nvPr>
        </p:nvSpPr>
        <p:spPr>
          <a:xfrm>
            <a:off x="5676900" y="1801625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continue</a:t>
            </a:r>
            <a:endParaRPr sz="3000" b="1"/>
          </a:p>
        </p:txBody>
      </p:sp>
      <p:sp>
        <p:nvSpPr>
          <p:cNvPr id="1502" name="Google Shape;1502;p118"/>
          <p:cNvSpPr txBox="1">
            <a:spLocks noGrp="1"/>
          </p:cNvSpPr>
          <p:nvPr>
            <p:ph type="body" idx="3"/>
          </p:nvPr>
        </p:nvSpPr>
        <p:spPr>
          <a:xfrm>
            <a:off x="818300" y="2419075"/>
            <a:ext cx="3423900" cy="20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 = 0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while i &lt; 30: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if i == 20 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break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 += 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012……19</a:t>
            </a:r>
            <a:endParaRPr sz="1200"/>
          </a:p>
        </p:txBody>
      </p:sp>
      <p:sp>
        <p:nvSpPr>
          <p:cNvPr id="1503" name="Google Shape;1503;p118"/>
          <p:cNvSpPr txBox="1">
            <a:spLocks noGrp="1"/>
          </p:cNvSpPr>
          <p:nvPr>
            <p:ph type="body" idx="4"/>
          </p:nvPr>
        </p:nvSpPr>
        <p:spPr>
          <a:xfrm>
            <a:off x="5466500" y="2419075"/>
            <a:ext cx="2480400" cy="24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i = 0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while i &lt; 30: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i += 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if i % 2 == 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    continue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 3 5 7 …… 29</a:t>
            </a:r>
            <a:endParaRPr sz="1200"/>
          </a:p>
        </p:txBody>
      </p:sp>
      <p:sp>
        <p:nvSpPr>
          <p:cNvPr id="1504" name="Google Shape;1504;p118"/>
          <p:cNvSpPr txBox="1">
            <a:spLocks noGrp="1"/>
          </p:cNvSpPr>
          <p:nvPr>
            <p:ph type="body" idx="5"/>
          </p:nvPr>
        </p:nvSpPr>
        <p:spPr>
          <a:xfrm>
            <a:off x="1832900" y="1094650"/>
            <a:ext cx="5530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while 문에서의 예제</a:t>
            </a:r>
            <a:endParaRPr sz="1800" b="1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1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511" name="Google Shape;1511;p11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연습문제11</a:t>
            </a:r>
            <a:endParaRPr/>
          </a:p>
        </p:txBody>
      </p:sp>
      <p:sp>
        <p:nvSpPr>
          <p:cNvPr id="1512" name="Google Shape;1512;p11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13-1 실습11.ipynb </a:t>
            </a:r>
            <a:endParaRPr sz="1000" b="1"/>
          </a:p>
        </p:txBody>
      </p:sp>
      <p:sp>
        <p:nvSpPr>
          <p:cNvPr id="1513" name="Google Shape;1513;p119"/>
          <p:cNvSpPr txBox="1">
            <a:spLocks noGrp="1"/>
          </p:cNvSpPr>
          <p:nvPr>
            <p:ph type="body" idx="1"/>
          </p:nvPr>
        </p:nvSpPr>
        <p:spPr>
          <a:xfrm>
            <a:off x="1054950" y="2015975"/>
            <a:ext cx="7034100" cy="12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(1) while 문과 break 문을 사용하여 사용자가 입력한 숫자만큼 반복하여 ‘hi’ 출력하기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(2) for 문과 continue 문을 사용하여 사용자가 입력한 숫자까지의 짝수를 출력하기</a:t>
            </a:r>
            <a:endParaRPr b="1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20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03. 입출력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2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화면 출력</a:t>
            </a:r>
            <a:endParaRPr/>
          </a:p>
        </p:txBody>
      </p:sp>
      <p:sp>
        <p:nvSpPr>
          <p:cNvPr id="1526" name="Google Shape;1526;p12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27" name="Google Shape;1527;p12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28" name="Google Shape;1528;p121"/>
          <p:cNvSpPr txBox="1"/>
          <p:nvPr/>
        </p:nvSpPr>
        <p:spPr>
          <a:xfrm>
            <a:off x="1477500" y="1452550"/>
            <a:ext cx="61890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latin typeface="Nanum Gothic"/>
                <a:ea typeface="Nanum Gothic"/>
                <a:cs typeface="Nanum Gothic"/>
                <a:sym typeface="Nanum Gothic"/>
              </a:rPr>
              <a:t>print(“출력할 문자를 입력하세요.”)</a:t>
            </a:r>
            <a:endParaRPr sz="19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latin typeface="Nanum Gothic"/>
                <a:ea typeface="Nanum Gothic"/>
                <a:cs typeface="Nanum Gothic"/>
                <a:sym typeface="Nanum Gothic"/>
              </a:rPr>
              <a:t>print(‘hello’, ‘my’, ‘name’, ‘is’, ‘%s’% “내이름")</a:t>
            </a:r>
            <a:endParaRPr sz="19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print(‘hello’, ‘my’, ‘name’, ‘is’, ‘%s’% “내이름", sep=”-”)</a:t>
            </a:r>
            <a:endParaRPr sz="1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1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2374650" y="1321097"/>
            <a:ext cx="4394700" cy="16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아래와 같이 </a:t>
            </a:r>
            <a:r>
              <a:rPr lang="ko-KR" b="1">
                <a:latin typeface="Nanum Gothic"/>
                <a:ea typeface="Nanum Gothic"/>
                <a:cs typeface="Nanum Gothic"/>
                <a:sym typeface="Nanum Gothic"/>
              </a:rPr>
              <a:t>a = 7, b = 3.0 로 초기화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하고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"/>
                <a:ea typeface="Nanum Gothic"/>
                <a:cs typeface="Nanum Gothic"/>
                <a:sym typeface="Nanum Gothic"/>
              </a:rPr>
              <a:t>a를 b로 나누었을 때 몫과 나머지를 각각 c와 d 라는 변수에 초기화한 후 출력하라.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그리고 </a:t>
            </a:r>
            <a:r>
              <a:rPr lang="ko-KR" b="1">
                <a:latin typeface="Nanum Gothic"/>
                <a:ea typeface="Nanum Gothic"/>
                <a:cs typeface="Nanum Gothic"/>
                <a:sym typeface="Nanum Gothic"/>
              </a:rPr>
              <a:t>e라는 변수에 a의 b제곱을 초기화하고 출력하라.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2374650" y="2571750"/>
            <a:ext cx="4394700" cy="211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a, b = 7, 3.0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code 시작</a:t>
            </a:r>
            <a:endParaRPr sz="1200" i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 = 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d = 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e = 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2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입출력</a:t>
            </a:r>
            <a:endParaRPr/>
          </a:p>
        </p:txBody>
      </p:sp>
      <p:sp>
        <p:nvSpPr>
          <p:cNvPr id="1535" name="Google Shape;1535;p12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36" name="Google Shape;1536;p122"/>
          <p:cNvSpPr txBox="1">
            <a:spLocks noGrp="1"/>
          </p:cNvSpPr>
          <p:nvPr>
            <p:ph type="body" idx="1"/>
          </p:nvPr>
        </p:nvSpPr>
        <p:spPr>
          <a:xfrm>
            <a:off x="1088700" y="1359775"/>
            <a:ext cx="2448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파일에 문자열 쓰기</a:t>
            </a:r>
            <a:endParaRPr sz="1800" b="1"/>
          </a:p>
        </p:txBody>
      </p:sp>
      <p:sp>
        <p:nvSpPr>
          <p:cNvPr id="1537" name="Google Shape;1537;p12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38" name="Google Shape;1538;p122"/>
          <p:cNvSpPr txBox="1">
            <a:spLocks noGrp="1"/>
          </p:cNvSpPr>
          <p:nvPr>
            <p:ph type="body" idx="2"/>
          </p:nvPr>
        </p:nvSpPr>
        <p:spPr>
          <a:xfrm>
            <a:off x="5587200" y="1402575"/>
            <a:ext cx="2448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파일에 문자열 읽기</a:t>
            </a:r>
            <a:endParaRPr sz="1800" b="1"/>
          </a:p>
        </p:txBody>
      </p:sp>
      <p:sp>
        <p:nvSpPr>
          <p:cNvPr id="1539" name="Google Shape;1539;p122"/>
          <p:cNvSpPr txBox="1">
            <a:spLocks noGrp="1"/>
          </p:cNvSpPr>
          <p:nvPr>
            <p:ph type="body" idx="3"/>
          </p:nvPr>
        </p:nvSpPr>
        <p:spPr>
          <a:xfrm>
            <a:off x="607150" y="2038625"/>
            <a:ext cx="40218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file = open(“file.txt”, “w”) </a:t>
            </a:r>
            <a:r>
              <a:rPr lang="ko-KR" b="1">
                <a:solidFill>
                  <a:srgbClr val="FF0000"/>
                </a:solidFill>
              </a:rPr>
              <a:t># 파일을 쓰기모드(w)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file.write(“First File \n”) </a:t>
            </a:r>
            <a:r>
              <a:rPr lang="ko-KR" b="1">
                <a:solidFill>
                  <a:srgbClr val="FF0000"/>
                </a:solidFill>
              </a:rPr>
              <a:t># 문자열 저장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file.write(“Second Line”) </a:t>
            </a:r>
            <a:r>
              <a:rPr lang="ko-KR" b="1">
                <a:solidFill>
                  <a:srgbClr val="FF0000"/>
                </a:solidFill>
              </a:rPr>
              <a:t># 문자열 저장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file.close() </a:t>
            </a:r>
            <a:r>
              <a:rPr lang="ko-KR" b="1">
                <a:solidFill>
                  <a:srgbClr val="FF0000"/>
                </a:solidFill>
              </a:rPr>
              <a:t># 파일객체닫기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40" name="Google Shape;1540;p122"/>
          <p:cNvSpPr txBox="1">
            <a:spLocks noGrp="1"/>
          </p:cNvSpPr>
          <p:nvPr>
            <p:ph type="body" idx="4"/>
          </p:nvPr>
        </p:nvSpPr>
        <p:spPr>
          <a:xfrm>
            <a:off x="4932325" y="2035450"/>
            <a:ext cx="40218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file = open(“file.txt”, “r”) </a:t>
            </a:r>
            <a:r>
              <a:rPr lang="ko-KR" b="1">
                <a:solidFill>
                  <a:srgbClr val="FF0000"/>
                </a:solidFill>
              </a:rPr>
              <a:t># 파일을 읽기모드(r)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text = file.read() </a:t>
            </a:r>
            <a:r>
              <a:rPr lang="ko-KR" b="1">
                <a:solidFill>
                  <a:srgbClr val="FF0000"/>
                </a:solidFill>
              </a:rPr>
              <a:t># 파일에서 내용 읽기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print(text)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file.close() </a:t>
            </a:r>
            <a:r>
              <a:rPr lang="ko-KR" b="1">
                <a:solidFill>
                  <a:srgbClr val="FF0000"/>
                </a:solidFill>
              </a:rPr>
              <a:t># 파일객체닫기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2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모드</a:t>
            </a:r>
            <a:endParaRPr/>
          </a:p>
        </p:txBody>
      </p:sp>
      <p:sp>
        <p:nvSpPr>
          <p:cNvPr id="1547" name="Google Shape;1547;p12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48" name="Google Shape;1548;p12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49" name="Google Shape;1549;p123"/>
          <p:cNvSpPr txBox="1"/>
          <p:nvPr/>
        </p:nvSpPr>
        <p:spPr>
          <a:xfrm>
            <a:off x="2391225" y="1128650"/>
            <a:ext cx="4378200" cy="30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latin typeface="Nanum Gothic"/>
                <a:ea typeface="Nanum Gothic"/>
                <a:cs typeface="Nanum Gothic"/>
                <a:sym typeface="Nanum Gothic"/>
              </a:rPr>
              <a:t>r, w, a, x</a:t>
            </a:r>
            <a:endParaRPr sz="4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2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with</a:t>
            </a:r>
            <a:endParaRPr/>
          </a:p>
        </p:txBody>
      </p:sp>
      <p:sp>
        <p:nvSpPr>
          <p:cNvPr id="1556" name="Google Shape;1556;p12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57" name="Google Shape;1557;p124"/>
          <p:cNvSpPr txBox="1">
            <a:spLocks noGrp="1"/>
          </p:cNvSpPr>
          <p:nvPr>
            <p:ph type="body" idx="1"/>
          </p:nvPr>
        </p:nvSpPr>
        <p:spPr>
          <a:xfrm>
            <a:off x="3107225" y="1257525"/>
            <a:ext cx="2856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자동으로 파일객체 닫기</a:t>
            </a:r>
            <a:endParaRPr sz="1800" b="1"/>
          </a:p>
        </p:txBody>
      </p:sp>
      <p:sp>
        <p:nvSpPr>
          <p:cNvPr id="1558" name="Google Shape;1558;p12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59" name="Google Shape;1559;p124"/>
          <p:cNvSpPr txBox="1">
            <a:spLocks noGrp="1"/>
          </p:cNvSpPr>
          <p:nvPr>
            <p:ph type="body" idx="2"/>
          </p:nvPr>
        </p:nvSpPr>
        <p:spPr>
          <a:xfrm>
            <a:off x="3205150" y="1959250"/>
            <a:ext cx="27660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with</a:t>
            </a:r>
            <a:r>
              <a:rPr lang="ko-KR" b="1"/>
              <a:t> open(“file.txt”, “r”) as file: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 text = file.read()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 print(text)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2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한줄씩 읽기</a:t>
            </a:r>
            <a:endParaRPr/>
          </a:p>
        </p:txBody>
      </p:sp>
      <p:sp>
        <p:nvSpPr>
          <p:cNvPr id="1566" name="Google Shape;1566;p12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67" name="Google Shape;1567;p12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14-1 파일 입출력.ipynb </a:t>
            </a:r>
            <a:endParaRPr sz="1000"/>
          </a:p>
        </p:txBody>
      </p:sp>
      <p:sp>
        <p:nvSpPr>
          <p:cNvPr id="1568" name="Google Shape;1568;p125"/>
          <p:cNvSpPr txBox="1">
            <a:spLocks noGrp="1"/>
          </p:cNvSpPr>
          <p:nvPr>
            <p:ph type="body" idx="1"/>
          </p:nvPr>
        </p:nvSpPr>
        <p:spPr>
          <a:xfrm>
            <a:off x="1018600" y="1402575"/>
            <a:ext cx="2448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한줄씩 읽기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readline()</a:t>
            </a:r>
            <a:endParaRPr sz="1800" b="1"/>
          </a:p>
        </p:txBody>
      </p:sp>
      <p:sp>
        <p:nvSpPr>
          <p:cNvPr id="1569" name="Google Shape;1569;p125"/>
          <p:cNvSpPr txBox="1">
            <a:spLocks noGrp="1"/>
          </p:cNvSpPr>
          <p:nvPr>
            <p:ph type="body" idx="2"/>
          </p:nvPr>
        </p:nvSpPr>
        <p:spPr>
          <a:xfrm>
            <a:off x="363725" y="2492650"/>
            <a:ext cx="40218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00"/>
                </a:solidFill>
              </a:rPr>
              <a:t>with</a:t>
            </a:r>
            <a:r>
              <a:rPr lang="ko-KR" b="1"/>
              <a:t> open(“file.txt”, “r”) as file: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line = file.readline()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while line: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    line = file.</a:t>
            </a:r>
            <a:r>
              <a:rPr lang="ko-KR" b="1">
                <a:solidFill>
                  <a:srgbClr val="FF0000"/>
                </a:solidFill>
              </a:rPr>
              <a:t>readline</a:t>
            </a:r>
            <a:r>
              <a:rPr lang="ko-KR" b="1"/>
              <a:t>()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    print(line)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70" name="Google Shape;1570;p125"/>
          <p:cNvSpPr txBox="1">
            <a:spLocks noGrp="1"/>
          </p:cNvSpPr>
          <p:nvPr>
            <p:ph type="body" idx="3"/>
          </p:nvPr>
        </p:nvSpPr>
        <p:spPr>
          <a:xfrm>
            <a:off x="5413325" y="1402575"/>
            <a:ext cx="2448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한줄씩 읽기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readlines()</a:t>
            </a:r>
            <a:endParaRPr sz="1800" b="1"/>
          </a:p>
        </p:txBody>
      </p:sp>
      <p:sp>
        <p:nvSpPr>
          <p:cNvPr id="1571" name="Google Shape;1571;p125"/>
          <p:cNvSpPr txBox="1">
            <a:spLocks noGrp="1"/>
          </p:cNvSpPr>
          <p:nvPr>
            <p:ph type="body" idx="4"/>
          </p:nvPr>
        </p:nvSpPr>
        <p:spPr>
          <a:xfrm>
            <a:off x="4758450" y="2492650"/>
            <a:ext cx="40218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00"/>
                </a:solidFill>
              </a:rPr>
              <a:t>with</a:t>
            </a:r>
            <a:r>
              <a:rPr lang="ko-KR" b="1"/>
              <a:t> open(“file.txt”, “r”) as file: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text = None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lines = file.</a:t>
            </a:r>
            <a:r>
              <a:rPr lang="ko-KR" b="1">
                <a:solidFill>
                  <a:srgbClr val="FF0000"/>
                </a:solidFill>
              </a:rPr>
              <a:t>readlines</a:t>
            </a:r>
            <a:r>
              <a:rPr lang="ko-KR" b="1"/>
              <a:t>()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print(lines)</a:t>
            </a:r>
            <a:endParaRPr b="1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2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리스트를 파일에 쓰기</a:t>
            </a:r>
            <a:endParaRPr/>
          </a:p>
        </p:txBody>
      </p:sp>
      <p:sp>
        <p:nvSpPr>
          <p:cNvPr id="1578" name="Google Shape;1578;p12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79" name="Google Shape;1579;p126"/>
          <p:cNvSpPr txBox="1">
            <a:spLocks noGrp="1"/>
          </p:cNvSpPr>
          <p:nvPr>
            <p:ph type="body" idx="1"/>
          </p:nvPr>
        </p:nvSpPr>
        <p:spPr>
          <a:xfrm>
            <a:off x="3347700" y="1336375"/>
            <a:ext cx="2448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리스트를 파일에 쓰기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writelines()</a:t>
            </a:r>
            <a:endParaRPr sz="1800" b="1"/>
          </a:p>
        </p:txBody>
      </p:sp>
      <p:sp>
        <p:nvSpPr>
          <p:cNvPr id="1580" name="Google Shape;1580;p126"/>
          <p:cNvSpPr txBox="1">
            <a:spLocks noGrp="1"/>
          </p:cNvSpPr>
          <p:nvPr>
            <p:ph type="body" idx="2"/>
          </p:nvPr>
        </p:nvSpPr>
        <p:spPr>
          <a:xfrm>
            <a:off x="2561100" y="2509425"/>
            <a:ext cx="40218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00"/>
                </a:solidFill>
              </a:rPr>
              <a:t>text = [“First File\n”,”Second Line”]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00"/>
                </a:solidFill>
              </a:rPr>
              <a:t>with</a:t>
            </a:r>
            <a:r>
              <a:rPr lang="ko-KR" b="1"/>
              <a:t> open(“file.txt”, “w”) as file: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file.</a:t>
            </a:r>
            <a:r>
              <a:rPr lang="ko-KR" b="1">
                <a:solidFill>
                  <a:srgbClr val="FF0000"/>
                </a:solidFill>
              </a:rPr>
              <a:t>writelines</a:t>
            </a:r>
            <a:r>
              <a:rPr lang="ko-KR" b="1"/>
              <a:t>(text)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2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87" name="Google Shape;1587;p12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</a:t>
            </a:r>
            <a:endParaRPr/>
          </a:p>
        </p:txBody>
      </p:sp>
      <p:sp>
        <p:nvSpPr>
          <p:cNvPr id="1588" name="Google Shape;1588;p12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14-1 실습12.ipynb </a:t>
            </a:r>
            <a:endParaRPr sz="1000" b="1"/>
          </a:p>
        </p:txBody>
      </p:sp>
      <p:sp>
        <p:nvSpPr>
          <p:cNvPr id="1589" name="Google Shape;1589;p127"/>
          <p:cNvSpPr txBox="1">
            <a:spLocks noGrp="1"/>
          </p:cNvSpPr>
          <p:nvPr>
            <p:ph type="body" idx="1"/>
          </p:nvPr>
        </p:nvSpPr>
        <p:spPr>
          <a:xfrm>
            <a:off x="1825675" y="1347000"/>
            <a:ext cx="57093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14-1-12.txt 텍스트파일을 리스트로 읽어 단어 길이가 5보다 큰 단어만 나열하세요</a:t>
            </a:r>
            <a:endParaRPr sz="1200" b="1"/>
          </a:p>
        </p:txBody>
      </p:sp>
      <p:sp>
        <p:nvSpPr>
          <p:cNvPr id="1590" name="Google Shape;1590;p127"/>
          <p:cNvSpPr txBox="1">
            <a:spLocks noGrp="1"/>
          </p:cNvSpPr>
          <p:nvPr>
            <p:ph type="body" idx="2"/>
          </p:nvPr>
        </p:nvSpPr>
        <p:spPr>
          <a:xfrm>
            <a:off x="1879125" y="1967000"/>
            <a:ext cx="1528800" cy="23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/>
              <a:t>14-1-12.txt 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information</a:t>
            </a:r>
            <a:br>
              <a:rPr lang="ko-KR" sz="800"/>
            </a:br>
            <a:r>
              <a:rPr lang="ko-KR" sz="800"/>
              <a:t>fantastic</a:t>
            </a:r>
            <a:br>
              <a:rPr lang="ko-KR" sz="800"/>
            </a:br>
            <a:r>
              <a:rPr lang="ko-KR" sz="800"/>
              <a:t>activity</a:t>
            </a:r>
            <a:br>
              <a:rPr lang="ko-KR" sz="800"/>
            </a:br>
            <a:r>
              <a:rPr lang="ko-KR" sz="800"/>
              <a:t>such</a:t>
            </a:r>
            <a:br>
              <a:rPr lang="ko-KR" sz="800"/>
            </a:br>
            <a:r>
              <a:rPr lang="ko-KR" sz="800"/>
              <a:t>homeroom</a:t>
            </a:r>
            <a:br>
              <a:rPr lang="ko-KR" sz="800"/>
            </a:br>
            <a:r>
              <a:rPr lang="ko-KR" sz="800"/>
              <a:t>importance</a:t>
            </a:r>
            <a:br>
              <a:rPr lang="ko-KR" sz="800"/>
            </a:br>
            <a:r>
              <a:rPr lang="ko-KR" sz="800"/>
              <a:t>gossip</a:t>
            </a:r>
            <a:br>
              <a:rPr lang="ko-KR" sz="800"/>
            </a:br>
            <a:r>
              <a:rPr lang="ko-KR" sz="800"/>
              <a:t>dictionary</a:t>
            </a:r>
            <a:br>
              <a:rPr lang="ko-KR" sz="800"/>
            </a:br>
            <a:r>
              <a:rPr lang="ko-KR" sz="800"/>
              <a:t>artist</a:t>
            </a:r>
            <a:br>
              <a:rPr lang="ko-KR" sz="800"/>
            </a:br>
            <a:r>
              <a:rPr lang="ko-KR" sz="800"/>
              <a:t>grade</a:t>
            </a:r>
            <a:br>
              <a:rPr lang="ko-KR" sz="800"/>
            </a:br>
            <a:r>
              <a:rPr lang="ko-KR" sz="800"/>
              <a:t>useful</a:t>
            </a:r>
            <a:br>
              <a:rPr lang="ko-KR" sz="800"/>
            </a:br>
            <a:r>
              <a:rPr lang="ko-KR" sz="800"/>
              <a:t>allow</a:t>
            </a:r>
            <a:br>
              <a:rPr lang="ko-KR" sz="800"/>
            </a:br>
            <a:r>
              <a:rPr lang="ko-KR" sz="800"/>
              <a:t>website</a:t>
            </a:r>
            <a:br>
              <a:rPr lang="ko-KR" sz="800"/>
            </a:br>
            <a:r>
              <a:rPr lang="ko-KR" sz="800"/>
              <a:t>rule</a:t>
            </a:r>
            <a:br>
              <a:rPr lang="ko-KR" sz="800"/>
            </a:br>
            <a:r>
              <a:rPr lang="ko-KR" sz="800"/>
              <a:t>communicate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2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97" name="Google Shape;1597;p12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연습문제2</a:t>
            </a:r>
            <a:endParaRPr/>
          </a:p>
        </p:txBody>
      </p:sp>
      <p:sp>
        <p:nvSpPr>
          <p:cNvPr id="1598" name="Google Shape;1598;p12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14-1 실습13.ipynb </a:t>
            </a:r>
            <a:endParaRPr sz="1000" b="1"/>
          </a:p>
        </p:txBody>
      </p:sp>
      <p:sp>
        <p:nvSpPr>
          <p:cNvPr id="1599" name="Google Shape;1599;p128"/>
          <p:cNvSpPr txBox="1">
            <a:spLocks noGrp="1"/>
          </p:cNvSpPr>
          <p:nvPr>
            <p:ph type="body" idx="1"/>
          </p:nvPr>
        </p:nvSpPr>
        <p:spPr>
          <a:xfrm>
            <a:off x="1825675" y="1499400"/>
            <a:ext cx="5709300" cy="14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가위바위보 게임 업그레이드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이전에 만든 가위바위보 게임을 총 게임횟수와 승률을 게임을 다시 실행하도 유지되도록 수정하세요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A86E8"/>
                </a:solidFill>
              </a:rPr>
              <a:t>심화 이름을 입력받아 이름별로 게임횟수와 승률을 저장해주세요</a:t>
            </a:r>
            <a:endParaRPr sz="1200" b="1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2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606" name="Google Shape;1606;p12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연습문제3</a:t>
            </a:r>
            <a:endParaRPr/>
          </a:p>
        </p:txBody>
      </p:sp>
      <p:sp>
        <p:nvSpPr>
          <p:cNvPr id="1607" name="Google Shape;1607;p12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14-1 실습14.ipynb </a:t>
            </a:r>
            <a:endParaRPr sz="1000" b="1"/>
          </a:p>
        </p:txBody>
      </p:sp>
      <p:sp>
        <p:nvSpPr>
          <p:cNvPr id="1608" name="Google Shape;1608;p129"/>
          <p:cNvSpPr txBox="1">
            <a:spLocks noGrp="1"/>
          </p:cNvSpPr>
          <p:nvPr>
            <p:ph type="body" idx="1"/>
          </p:nvPr>
        </p:nvSpPr>
        <p:spPr>
          <a:xfrm>
            <a:off x="646050" y="1260825"/>
            <a:ext cx="3656100" cy="3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성적관리 프로그램 개발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1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이름 : 이진범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수학 : 30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과학 : 40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영어 : 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2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[0] 이름 : 이민호, 수학 : 40, 과학 : 50, 영어 : 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[1] 이름 : 이진범, 수학 : 30, 과학 : 40, 영어 : 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3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[0] 이름 : 이민호, 수학 : 40, 과학 : 50, 영어 : 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[1] 이름 : 이진범, 수학 : 30, 과학 : 40, 영어 : 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삭제할 번호를 입력해주세요 : 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삭제가 완료되었습니다.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129"/>
          <p:cNvSpPr txBox="1">
            <a:spLocks noGrp="1"/>
          </p:cNvSpPr>
          <p:nvPr>
            <p:ph type="body" idx="2"/>
          </p:nvPr>
        </p:nvSpPr>
        <p:spPr>
          <a:xfrm>
            <a:off x="4642800" y="1260825"/>
            <a:ext cx="3656100" cy="3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종료되었습니다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다음과 같이 동작하는 프로그램을 개발하세요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프로그램 종료후 다시 접속할때 이전이 입력됬던 값을 파일에 저장해놨다 불러와주세요</a:t>
            </a:r>
            <a:endParaRPr sz="105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4A86E8"/>
                </a:solidFill>
              </a:rPr>
              <a:t>심화 수정기능개발</a:t>
            </a:r>
            <a:endParaRPr sz="10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30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함수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3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</a:t>
            </a:r>
            <a:endParaRPr/>
          </a:p>
        </p:txBody>
      </p:sp>
      <p:sp>
        <p:nvSpPr>
          <p:cNvPr id="1622" name="Google Shape;1622;p13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23" name="Google Shape;1623;p131"/>
          <p:cNvSpPr txBox="1">
            <a:spLocks noGrp="1"/>
          </p:cNvSpPr>
          <p:nvPr>
            <p:ph type="body" idx="1"/>
          </p:nvPr>
        </p:nvSpPr>
        <p:spPr>
          <a:xfrm>
            <a:off x="1832900" y="942250"/>
            <a:ext cx="5530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특정한 기능을 반복해서 사용해야할때</a:t>
            </a:r>
            <a:endParaRPr sz="1800" b="1"/>
          </a:p>
        </p:txBody>
      </p:sp>
      <p:sp>
        <p:nvSpPr>
          <p:cNvPr id="1624" name="Google Shape;1624;p131"/>
          <p:cNvSpPr txBox="1"/>
          <p:nvPr/>
        </p:nvSpPr>
        <p:spPr>
          <a:xfrm>
            <a:off x="3681850" y="3782550"/>
            <a:ext cx="52902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15-1 함수.ipynb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이미지 출처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uFill>
                  <a:noFill/>
                </a:uFill>
                <a:hlinkClick r:id="rId3"/>
              </a:rPr>
              <a:t>https://terms.naver.com/entry.nhn?docId=2039077&amp;cid=47308&amp;categoryId=47308</a:t>
            </a:r>
            <a:r>
              <a:rPr lang="ko-KR" sz="800"/>
              <a:t> </a:t>
            </a:r>
            <a:endParaRPr sz="800"/>
          </a:p>
        </p:txBody>
      </p:sp>
      <p:pic>
        <p:nvPicPr>
          <p:cNvPr id="1625" name="Google Shape;1625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450" y="1707600"/>
            <a:ext cx="4021850" cy="19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31"/>
          <p:cNvSpPr txBox="1">
            <a:spLocks noGrp="1"/>
          </p:cNvSpPr>
          <p:nvPr>
            <p:ph type="body" idx="2"/>
          </p:nvPr>
        </p:nvSpPr>
        <p:spPr>
          <a:xfrm>
            <a:off x="5091950" y="1718600"/>
            <a:ext cx="3423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func(a, b):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print(“함수입니다.”)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return a +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func_test = func(1, 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print(func_test)</a:t>
            </a:r>
            <a:endParaRPr sz="1200"/>
          </a:p>
        </p:txBody>
      </p:sp>
      <p:cxnSp>
        <p:nvCxnSpPr>
          <p:cNvPr id="1627" name="Google Shape;1627;p131"/>
          <p:cNvCxnSpPr/>
          <p:nvPr/>
        </p:nvCxnSpPr>
        <p:spPr>
          <a:xfrm>
            <a:off x="5454575" y="1825775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8" name="Google Shape;1628;p131"/>
          <p:cNvCxnSpPr/>
          <p:nvPr/>
        </p:nvCxnSpPr>
        <p:spPr>
          <a:xfrm>
            <a:off x="5835575" y="1825775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9" name="Google Shape;1629;p131"/>
          <p:cNvSpPr txBox="1">
            <a:spLocks noGrp="1"/>
          </p:cNvSpPr>
          <p:nvPr>
            <p:ph type="body" idx="3"/>
          </p:nvPr>
        </p:nvSpPr>
        <p:spPr>
          <a:xfrm>
            <a:off x="5274200" y="1473263"/>
            <a:ext cx="63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함수이름</a:t>
            </a:r>
            <a:endParaRPr sz="800" b="1">
              <a:solidFill>
                <a:srgbClr val="FF0000"/>
              </a:solidFill>
            </a:endParaRPr>
          </a:p>
        </p:txBody>
      </p:sp>
      <p:sp>
        <p:nvSpPr>
          <p:cNvPr id="1630" name="Google Shape;1630;p131"/>
          <p:cNvSpPr txBox="1">
            <a:spLocks noGrp="1"/>
          </p:cNvSpPr>
          <p:nvPr>
            <p:ph type="body" idx="4"/>
          </p:nvPr>
        </p:nvSpPr>
        <p:spPr>
          <a:xfrm>
            <a:off x="5807600" y="1473263"/>
            <a:ext cx="63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인자</a:t>
            </a:r>
            <a:endParaRPr sz="800" b="1">
              <a:solidFill>
                <a:srgbClr val="FF0000"/>
              </a:solidFill>
            </a:endParaRPr>
          </a:p>
        </p:txBody>
      </p:sp>
      <p:cxnSp>
        <p:nvCxnSpPr>
          <p:cNvPr id="1631" name="Google Shape;1631;p131"/>
          <p:cNvCxnSpPr/>
          <p:nvPr/>
        </p:nvCxnSpPr>
        <p:spPr>
          <a:xfrm>
            <a:off x="6760725" y="2091825"/>
            <a:ext cx="0" cy="59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2" name="Google Shape;1632;p131"/>
          <p:cNvSpPr txBox="1">
            <a:spLocks noGrp="1"/>
          </p:cNvSpPr>
          <p:nvPr>
            <p:ph type="body" idx="5"/>
          </p:nvPr>
        </p:nvSpPr>
        <p:spPr>
          <a:xfrm>
            <a:off x="6710900" y="2192963"/>
            <a:ext cx="63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코드블록</a:t>
            </a:r>
            <a:endParaRPr sz="800" b="1">
              <a:solidFill>
                <a:srgbClr val="FF0000"/>
              </a:solidFill>
            </a:endParaRPr>
          </a:p>
        </p:txBody>
      </p:sp>
      <p:cxnSp>
        <p:nvCxnSpPr>
          <p:cNvPr id="1633" name="Google Shape;1633;p131"/>
          <p:cNvCxnSpPr/>
          <p:nvPr/>
        </p:nvCxnSpPr>
        <p:spPr>
          <a:xfrm>
            <a:off x="5378375" y="2663975"/>
            <a:ext cx="87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4" name="Google Shape;1634;p131"/>
          <p:cNvSpPr txBox="1">
            <a:spLocks noGrp="1"/>
          </p:cNvSpPr>
          <p:nvPr>
            <p:ph type="body" idx="6"/>
          </p:nvPr>
        </p:nvSpPr>
        <p:spPr>
          <a:xfrm>
            <a:off x="5606975" y="2591138"/>
            <a:ext cx="63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반환값</a:t>
            </a:r>
            <a:endParaRPr sz="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형변환 (type cast)</a:t>
            </a: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03-1 산술연산.ipynb </a:t>
            </a:r>
            <a:r>
              <a:rPr lang="ko-KR" sz="1000"/>
              <a:t> </a:t>
            </a:r>
            <a:endParaRPr sz="1000"/>
          </a:p>
        </p:txBody>
      </p:sp>
      <p:sp>
        <p:nvSpPr>
          <p:cNvPr id="240" name="Google Shape;240;p24"/>
          <p:cNvSpPr txBox="1"/>
          <p:nvPr/>
        </p:nvSpPr>
        <p:spPr>
          <a:xfrm>
            <a:off x="6769500" y="1231750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17727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묵시적 형변환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457212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자료형 변환 함수 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24"/>
          <p:cNvSpPr txBox="1">
            <a:spLocks noGrp="1"/>
          </p:cNvSpPr>
          <p:nvPr>
            <p:ph type="body" idx="1"/>
          </p:nvPr>
        </p:nvSpPr>
        <p:spPr>
          <a:xfrm>
            <a:off x="5013450" y="1449675"/>
            <a:ext cx="17214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정수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실수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bool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문자열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리스트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튜플형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집합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dictionary 변환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244" name="Google Shape;244;p24"/>
          <p:cNvSpPr txBox="1">
            <a:spLocks noGrp="1"/>
          </p:cNvSpPr>
          <p:nvPr>
            <p:ph type="body" idx="2"/>
          </p:nvPr>
        </p:nvSpPr>
        <p:spPr>
          <a:xfrm>
            <a:off x="4606775" y="1449675"/>
            <a:ext cx="7533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int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float</a:t>
            </a:r>
            <a:endParaRPr sz="1200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bool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str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list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tuple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set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45" name="Google Shape;245;p24"/>
          <p:cNvSpPr txBox="1">
            <a:spLocks noGrp="1"/>
          </p:cNvSpPr>
          <p:nvPr>
            <p:ph type="body" idx="3"/>
          </p:nvPr>
        </p:nvSpPr>
        <p:spPr>
          <a:xfrm>
            <a:off x="7176288" y="1449675"/>
            <a:ext cx="17214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정수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실수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bool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문자열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리스트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튜플형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집합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dictionary 변환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246" name="Google Shape;246;p24"/>
          <p:cNvSpPr txBox="1">
            <a:spLocks noGrp="1"/>
          </p:cNvSpPr>
          <p:nvPr>
            <p:ph type="body" idx="4"/>
          </p:nvPr>
        </p:nvSpPr>
        <p:spPr>
          <a:xfrm>
            <a:off x="6769613" y="1449675"/>
            <a:ext cx="7533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int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float</a:t>
            </a:r>
            <a:endParaRPr sz="1200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bool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str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list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tuple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set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6064350" y="2420400"/>
            <a:ext cx="5181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endParaRPr sz="4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8" name="Google Shape;248;p24"/>
          <p:cNvCxnSpPr/>
          <p:nvPr/>
        </p:nvCxnSpPr>
        <p:spPr>
          <a:xfrm>
            <a:off x="4588450" y="1498650"/>
            <a:ext cx="0" cy="3152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49" name="Google Shape;249;p24"/>
          <p:cNvSpPr txBox="1"/>
          <p:nvPr/>
        </p:nvSpPr>
        <p:spPr>
          <a:xfrm>
            <a:off x="2392025" y="1517548"/>
            <a:ext cx="2197500" cy="31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c = int(c)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type(c)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int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d = int(d)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type(d)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c = float(d)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type(d)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float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2374500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명시적 형번환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771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a, b = 7, 3.0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c = a*b 	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a 형변환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d = a/b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a 형변환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type(c)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float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21.0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type(d)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float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2.3333333333333335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3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</a:t>
            </a:r>
            <a:endParaRPr/>
          </a:p>
        </p:txBody>
      </p:sp>
      <p:sp>
        <p:nvSpPr>
          <p:cNvPr id="1641" name="Google Shape;1641;p13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42" name="Google Shape;1642;p132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643" name="Google Shape;1643;p132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 인자 X / 반환값 X</a:t>
            </a:r>
            <a:endParaRPr sz="1800" b="1"/>
          </a:p>
        </p:txBody>
      </p:sp>
      <p:cxnSp>
        <p:nvCxnSpPr>
          <p:cNvPr id="1644" name="Google Shape;1644;p132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5" name="Google Shape;1645;p132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print(“Hello, Function”)</a:t>
            </a:r>
            <a:endParaRPr sz="1200"/>
          </a:p>
        </p:txBody>
      </p:sp>
      <p:sp>
        <p:nvSpPr>
          <p:cNvPr id="1646" name="Google Shape;1646;p132"/>
          <p:cNvSpPr txBox="1">
            <a:spLocks noGrp="1"/>
          </p:cNvSpPr>
          <p:nvPr>
            <p:ph type="body" idx="3"/>
          </p:nvPr>
        </p:nvSpPr>
        <p:spPr>
          <a:xfrm>
            <a:off x="488800" y="25668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인자 O / 반환값 X</a:t>
            </a:r>
            <a:endParaRPr sz="1800" b="1"/>
          </a:p>
        </p:txBody>
      </p:sp>
      <p:cxnSp>
        <p:nvCxnSpPr>
          <p:cNvPr id="1647" name="Google Shape;1647;p132"/>
          <p:cNvCxnSpPr/>
          <p:nvPr/>
        </p:nvCxnSpPr>
        <p:spPr>
          <a:xfrm rot="10800000" flipH="1">
            <a:off x="598600" y="30163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8" name="Google Shape;1648;p132"/>
          <p:cNvSpPr txBox="1">
            <a:spLocks noGrp="1"/>
          </p:cNvSpPr>
          <p:nvPr>
            <p:ph type="body" idx="4"/>
          </p:nvPr>
        </p:nvSpPr>
        <p:spPr>
          <a:xfrm>
            <a:off x="539625" y="3092550"/>
            <a:ext cx="3695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func(name):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print(“Hello, ” + name)</a:t>
            </a:r>
            <a:endParaRPr sz="1200"/>
          </a:p>
        </p:txBody>
      </p:sp>
      <p:sp>
        <p:nvSpPr>
          <p:cNvPr id="1649" name="Google Shape;1649;p132"/>
          <p:cNvSpPr txBox="1">
            <a:spLocks noGrp="1"/>
          </p:cNvSpPr>
          <p:nvPr>
            <p:ph type="body" idx="5"/>
          </p:nvPr>
        </p:nvSpPr>
        <p:spPr>
          <a:xfrm>
            <a:off x="4679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인자 O / 반환값 O</a:t>
            </a:r>
            <a:endParaRPr sz="1800" b="1"/>
          </a:p>
        </p:txBody>
      </p:sp>
      <p:cxnSp>
        <p:nvCxnSpPr>
          <p:cNvPr id="1650" name="Google Shape;1650;p132"/>
          <p:cNvCxnSpPr/>
          <p:nvPr/>
        </p:nvCxnSpPr>
        <p:spPr>
          <a:xfrm rot="10800000" flipH="1">
            <a:off x="4789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1" name="Google Shape;1651;p132"/>
          <p:cNvSpPr txBox="1">
            <a:spLocks noGrp="1"/>
          </p:cNvSpPr>
          <p:nvPr>
            <p:ph type="body" idx="6"/>
          </p:nvPr>
        </p:nvSpPr>
        <p:spPr>
          <a:xfrm>
            <a:off x="4730625" y="1492350"/>
            <a:ext cx="3695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func(a, b):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return a +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52" name="Google Shape;1652;p132"/>
          <p:cNvSpPr txBox="1">
            <a:spLocks noGrp="1"/>
          </p:cNvSpPr>
          <p:nvPr>
            <p:ph type="body" idx="7"/>
          </p:nvPr>
        </p:nvSpPr>
        <p:spPr>
          <a:xfrm>
            <a:off x="4679800" y="25668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인자 X / 반환값 O </a:t>
            </a:r>
            <a:endParaRPr sz="1800" b="1"/>
          </a:p>
        </p:txBody>
      </p:sp>
      <p:cxnSp>
        <p:nvCxnSpPr>
          <p:cNvPr id="1653" name="Google Shape;1653;p132"/>
          <p:cNvCxnSpPr/>
          <p:nvPr/>
        </p:nvCxnSpPr>
        <p:spPr>
          <a:xfrm rot="10800000" flipH="1">
            <a:off x="4789600" y="30163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4" name="Google Shape;1654;p132"/>
          <p:cNvSpPr txBox="1">
            <a:spLocks noGrp="1"/>
          </p:cNvSpPr>
          <p:nvPr>
            <p:ph type="body" idx="8"/>
          </p:nvPr>
        </p:nvSpPr>
        <p:spPr>
          <a:xfrm>
            <a:off x="4730625" y="3092550"/>
            <a:ext cx="3695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return 3, 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3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661" name="Google Shape;1661;p13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62" name="Google Shape;1662;p133"/>
          <p:cNvSpPr txBox="1"/>
          <p:nvPr/>
        </p:nvSpPr>
        <p:spPr>
          <a:xfrm>
            <a:off x="997500" y="1531788"/>
            <a:ext cx="26007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Nanum Gothic"/>
                <a:ea typeface="Nanum Gothic"/>
                <a:cs typeface="Nanum Gothic"/>
                <a:sym typeface="Nanum Gothic"/>
              </a:rPr>
              <a:t>전역변수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3" name="Google Shape;1663;p133"/>
          <p:cNvSpPr txBox="1"/>
          <p:nvPr/>
        </p:nvSpPr>
        <p:spPr>
          <a:xfrm>
            <a:off x="5044150" y="1531788"/>
            <a:ext cx="26007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Nanum Gothic"/>
                <a:ea typeface="Nanum Gothic"/>
                <a:cs typeface="Nanum Gothic"/>
                <a:sym typeface="Nanum Gothic"/>
              </a:rPr>
              <a:t>지역변수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4" name="Google Shape;1664;p133"/>
          <p:cNvSpPr txBox="1"/>
          <p:nvPr/>
        </p:nvSpPr>
        <p:spPr>
          <a:xfrm>
            <a:off x="3271650" y="2571738"/>
            <a:ext cx="26007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Nanum Gothic"/>
                <a:ea typeface="Nanum Gothic"/>
                <a:cs typeface="Nanum Gothic"/>
                <a:sym typeface="Nanum Gothic"/>
              </a:rPr>
              <a:t>Scope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3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671" name="Google Shape;1671;p13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72" name="Google Shape;1672;p134"/>
          <p:cNvSpPr/>
          <p:nvPr/>
        </p:nvSpPr>
        <p:spPr>
          <a:xfrm>
            <a:off x="4767875" y="1124100"/>
            <a:ext cx="4110600" cy="3380700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134"/>
          <p:cNvSpPr txBox="1"/>
          <p:nvPr/>
        </p:nvSpPr>
        <p:spPr>
          <a:xfrm>
            <a:off x="4724400" y="1132600"/>
            <a:ext cx="1643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전역 영역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4" name="Google Shape;1674;p134"/>
          <p:cNvSpPr/>
          <p:nvPr/>
        </p:nvSpPr>
        <p:spPr>
          <a:xfrm>
            <a:off x="5891950" y="1600900"/>
            <a:ext cx="2756400" cy="2759100"/>
          </a:xfrm>
          <a:prstGeom prst="rect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134"/>
          <p:cNvSpPr txBox="1"/>
          <p:nvPr/>
        </p:nvSpPr>
        <p:spPr>
          <a:xfrm>
            <a:off x="5940392" y="1600912"/>
            <a:ext cx="13641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func1() 영역</a:t>
            </a:r>
            <a:endParaRPr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6" name="Google Shape;1676;p134"/>
          <p:cNvSpPr txBox="1"/>
          <p:nvPr/>
        </p:nvSpPr>
        <p:spPr>
          <a:xfrm>
            <a:off x="4767875" y="1864950"/>
            <a:ext cx="9027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a = 1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b = 2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c = 5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7" name="Google Shape;1677;p134"/>
          <p:cNvSpPr txBox="1"/>
          <p:nvPr/>
        </p:nvSpPr>
        <p:spPr>
          <a:xfrm>
            <a:off x="5940400" y="2695425"/>
            <a:ext cx="9027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a = 3</a:t>
            </a:r>
            <a:endParaRPr sz="1600"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b = 4</a:t>
            </a:r>
            <a:endParaRPr sz="1600"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78" name="Google Shape;167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00" y="774925"/>
            <a:ext cx="2938800" cy="37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35"/>
          <p:cNvSpPr/>
          <p:nvPr/>
        </p:nvSpPr>
        <p:spPr>
          <a:xfrm>
            <a:off x="4789800" y="1166675"/>
            <a:ext cx="4125600" cy="3380700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135"/>
          <p:cNvSpPr/>
          <p:nvPr/>
        </p:nvSpPr>
        <p:spPr>
          <a:xfrm>
            <a:off x="5662700" y="1720175"/>
            <a:ext cx="3076500" cy="26739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13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687" name="Google Shape;1687;p13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88" name="Google Shape;1688;p135"/>
          <p:cNvSpPr txBox="1"/>
          <p:nvPr/>
        </p:nvSpPr>
        <p:spPr>
          <a:xfrm>
            <a:off x="4789800" y="1166675"/>
            <a:ext cx="1643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전역 영역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9" name="Google Shape;1689;p135"/>
          <p:cNvSpPr/>
          <p:nvPr/>
        </p:nvSpPr>
        <p:spPr>
          <a:xfrm>
            <a:off x="6650450" y="2094875"/>
            <a:ext cx="1830300" cy="2120400"/>
          </a:xfrm>
          <a:prstGeom prst="rect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135"/>
          <p:cNvSpPr txBox="1"/>
          <p:nvPr/>
        </p:nvSpPr>
        <p:spPr>
          <a:xfrm>
            <a:off x="6650450" y="2171075"/>
            <a:ext cx="15243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func1() 영역</a:t>
            </a:r>
            <a:endParaRPr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1" name="Google Shape;1691;p135"/>
          <p:cNvSpPr txBox="1"/>
          <p:nvPr/>
        </p:nvSpPr>
        <p:spPr>
          <a:xfrm>
            <a:off x="4789800" y="1950100"/>
            <a:ext cx="9027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a = 1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b = 2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c = 5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2" name="Google Shape;1692;p135"/>
          <p:cNvSpPr txBox="1"/>
          <p:nvPr/>
        </p:nvSpPr>
        <p:spPr>
          <a:xfrm>
            <a:off x="6939194" y="2936075"/>
            <a:ext cx="9909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a = 3</a:t>
            </a:r>
            <a:endParaRPr sz="1600"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b = 4</a:t>
            </a:r>
            <a:endParaRPr sz="1600"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3" name="Google Shape;1693;p135"/>
          <p:cNvSpPr txBox="1"/>
          <p:nvPr/>
        </p:nvSpPr>
        <p:spPr>
          <a:xfrm>
            <a:off x="5662690" y="1735631"/>
            <a:ext cx="12057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func2() 영역</a:t>
            </a:r>
            <a:endParaRPr b="1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4" name="Google Shape;1694;p135"/>
          <p:cNvSpPr txBox="1"/>
          <p:nvPr/>
        </p:nvSpPr>
        <p:spPr>
          <a:xfrm>
            <a:off x="5662694" y="2936075"/>
            <a:ext cx="9909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a = 5</a:t>
            </a:r>
            <a:endParaRPr sz="1600" b="1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b = 6</a:t>
            </a:r>
            <a:endParaRPr sz="1600" b="1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95" name="Google Shape;169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75" y="1166675"/>
            <a:ext cx="3944675" cy="34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3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702" name="Google Shape;1702;p13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03" name="Google Shape;1703;p136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04" name="Google Shape;1704;p136"/>
          <p:cNvSpPr txBox="1">
            <a:spLocks noGrp="1"/>
          </p:cNvSpPr>
          <p:nvPr>
            <p:ph type="body" idx="1"/>
          </p:nvPr>
        </p:nvSpPr>
        <p:spPr>
          <a:xfrm>
            <a:off x="545675" y="1011975"/>
            <a:ext cx="3695100" cy="3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a = 5 </a:t>
            </a:r>
            <a:r>
              <a:rPr lang="ko-KR" sz="1200" b="1">
                <a:solidFill>
                  <a:srgbClr val="FF0000"/>
                </a:solidFill>
              </a:rPr>
              <a:t># 전역변수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func1():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a = 1 </a:t>
            </a:r>
            <a:r>
              <a:rPr lang="ko-KR" sz="1200" b="1">
                <a:solidFill>
                  <a:srgbClr val="FF0000"/>
                </a:solidFill>
              </a:rPr>
              <a:t># func1 에서만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func1() </a:t>
            </a:r>
            <a:r>
              <a:rPr lang="ko-KR" sz="1200" b="1">
                <a:solidFill>
                  <a:srgbClr val="FF0000"/>
                </a:solidFill>
              </a:rPr>
              <a:t># 출력값: ? 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lang="ko-KR" sz="1200" b="1">
                <a:solidFill>
                  <a:srgbClr val="FF0000"/>
                </a:solidFill>
              </a:rPr>
              <a:t># 출력값: ?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func2():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print(a) </a:t>
            </a:r>
            <a:r>
              <a:rPr lang="ko-KR" sz="1200" b="1">
                <a:solidFill>
                  <a:srgbClr val="FF0000"/>
                </a:solidFill>
              </a:rPr>
              <a:t># 전역변수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func2() </a:t>
            </a:r>
            <a:r>
              <a:rPr lang="ko-KR" sz="1200" b="1">
                <a:solidFill>
                  <a:srgbClr val="FF0000"/>
                </a:solidFill>
              </a:rPr>
              <a:t># 출력값: ?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05" name="Google Shape;1705;p136"/>
          <p:cNvSpPr txBox="1">
            <a:spLocks noGrp="1"/>
          </p:cNvSpPr>
          <p:nvPr>
            <p:ph type="body" idx="2"/>
          </p:nvPr>
        </p:nvSpPr>
        <p:spPr>
          <a:xfrm>
            <a:off x="4660475" y="1011975"/>
            <a:ext cx="3695100" cy="3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func3():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global a </a:t>
            </a:r>
            <a:r>
              <a:rPr lang="ko-KR" sz="1200" b="1">
                <a:solidFill>
                  <a:srgbClr val="FF0000"/>
                </a:solidFill>
              </a:rPr>
              <a:t># 전역변수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a = 1 </a:t>
            </a:r>
            <a:r>
              <a:rPr lang="ko-KR" sz="1200" b="1">
                <a:solidFill>
                  <a:srgbClr val="FF0000"/>
                </a:solidFill>
              </a:rPr>
              <a:t># 전역변수 변경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func3() </a:t>
            </a:r>
            <a:r>
              <a:rPr lang="ko-KR" sz="1200" b="1">
                <a:solidFill>
                  <a:srgbClr val="FF0000"/>
                </a:solidFill>
              </a:rPr>
              <a:t># 출력값: ?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lang="ko-KR" sz="1200" b="1">
                <a:solidFill>
                  <a:srgbClr val="FF0000"/>
                </a:solidFill>
              </a:rPr>
              <a:t># 출력값: ?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3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712" name="Google Shape;1712;p13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13" name="Google Shape;1713;p137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14" name="Google Shape;1714;p137"/>
          <p:cNvSpPr txBox="1">
            <a:spLocks noGrp="1"/>
          </p:cNvSpPr>
          <p:nvPr>
            <p:ph type="body" idx="1"/>
          </p:nvPr>
        </p:nvSpPr>
        <p:spPr>
          <a:xfrm>
            <a:off x="545675" y="1011975"/>
            <a:ext cx="3695100" cy="3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a = 5 </a:t>
            </a:r>
            <a:r>
              <a:rPr lang="ko-KR" sz="1200" b="1">
                <a:solidFill>
                  <a:srgbClr val="FF0000"/>
                </a:solidFill>
              </a:rPr>
              <a:t># 전역변수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func1():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a = 1 </a:t>
            </a:r>
            <a:r>
              <a:rPr lang="ko-KR" sz="1200" b="1">
                <a:solidFill>
                  <a:srgbClr val="FF0000"/>
                </a:solidFill>
              </a:rPr>
              <a:t># func1 에서만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func1() </a:t>
            </a:r>
            <a:r>
              <a:rPr lang="ko-KR" sz="1200" b="1">
                <a:solidFill>
                  <a:srgbClr val="FF0000"/>
                </a:solidFill>
              </a:rPr>
              <a:t># 1 출력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lang="ko-KR" sz="1200" b="1">
                <a:solidFill>
                  <a:srgbClr val="FF0000"/>
                </a:solidFill>
              </a:rPr>
              <a:t># 5 출력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func2():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print(a) </a:t>
            </a:r>
            <a:r>
              <a:rPr lang="ko-KR" sz="1200" b="1">
                <a:solidFill>
                  <a:srgbClr val="FF0000"/>
                </a:solidFill>
              </a:rPr>
              <a:t># 전역변수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func2() </a:t>
            </a:r>
            <a:r>
              <a:rPr lang="ko-KR" sz="1200" b="1">
                <a:solidFill>
                  <a:srgbClr val="FF0000"/>
                </a:solidFill>
              </a:rPr>
              <a:t># 5 출력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15" name="Google Shape;1715;p137"/>
          <p:cNvSpPr txBox="1">
            <a:spLocks noGrp="1"/>
          </p:cNvSpPr>
          <p:nvPr>
            <p:ph type="body" idx="2"/>
          </p:nvPr>
        </p:nvSpPr>
        <p:spPr>
          <a:xfrm>
            <a:off x="4660475" y="1011975"/>
            <a:ext cx="3695100" cy="3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func3():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global a </a:t>
            </a:r>
            <a:r>
              <a:rPr lang="ko-KR" sz="1200" b="1">
                <a:solidFill>
                  <a:srgbClr val="FF0000"/>
                </a:solidFill>
              </a:rPr>
              <a:t># 전역변수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a = 1 </a:t>
            </a:r>
            <a:r>
              <a:rPr lang="ko-KR" sz="1200" b="1">
                <a:solidFill>
                  <a:srgbClr val="FF0000"/>
                </a:solidFill>
              </a:rPr>
              <a:t># 전역변수 변경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func3() </a:t>
            </a:r>
            <a:r>
              <a:rPr lang="ko-KR" sz="1200" b="1">
                <a:solidFill>
                  <a:srgbClr val="FF0000"/>
                </a:solidFill>
              </a:rPr>
              <a:t># 1 출력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lang="ko-KR" sz="1200" b="1">
                <a:solidFill>
                  <a:srgbClr val="FF0000"/>
                </a:solidFill>
              </a:rPr>
              <a:t>#1 출력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3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</a:t>
            </a:r>
            <a:endParaRPr/>
          </a:p>
        </p:txBody>
      </p:sp>
      <p:sp>
        <p:nvSpPr>
          <p:cNvPr id="1722" name="Google Shape;1722;p13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실습15.ipynb </a:t>
            </a:r>
            <a:endParaRPr sz="1000" b="1"/>
          </a:p>
        </p:txBody>
      </p:sp>
      <p:sp>
        <p:nvSpPr>
          <p:cNvPr id="1723" name="Google Shape;1723;p13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24" name="Google Shape;1724;p138"/>
          <p:cNvSpPr txBox="1">
            <a:spLocks noGrp="1"/>
          </p:cNvSpPr>
          <p:nvPr>
            <p:ph type="body" idx="1"/>
          </p:nvPr>
        </p:nvSpPr>
        <p:spPr>
          <a:xfrm>
            <a:off x="1833225" y="1696100"/>
            <a:ext cx="5709300" cy="14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/>
              <a:t>사칙연산 </a:t>
            </a:r>
            <a:r>
              <a:rPr lang="ko-KR" sz="1800" b="1" dirty="0" err="1"/>
              <a:t>함수만들기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/>
              <a:t>ex</a:t>
            </a:r>
            <a:r>
              <a:rPr lang="ko-KR" sz="1800" b="1" dirty="0"/>
              <a:t>)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/>
              <a:t>calc</a:t>
            </a:r>
            <a:r>
              <a:rPr lang="ko-KR" sz="1800" b="1" dirty="0"/>
              <a:t>(5, 6)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덧셈: 11, 뺄셈: -1, 곱셈: 30, 나눗셈: 0.8333333333333334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ko-KR" sz="1800" dirty="0" err="1">
                <a:latin typeface="Arial"/>
                <a:ea typeface="Arial"/>
                <a:cs typeface="Arial"/>
                <a:sym typeface="Arial"/>
              </a:rPr>
              <a:t>calc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(5,6)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latin typeface="Arial"/>
                <a:ea typeface="Arial"/>
                <a:cs typeface="Arial"/>
                <a:sym typeface="Arial"/>
              </a:rPr>
              <a:t>a가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dirty="0" err="1">
                <a:latin typeface="Arial"/>
                <a:ea typeface="Arial"/>
                <a:cs typeface="Arial"/>
                <a:sym typeface="Arial"/>
              </a:rPr>
              <a:t>tuple형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(11, -1, 30 , 0.8333)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3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연습문제2</a:t>
            </a:r>
            <a:endParaRPr/>
          </a:p>
        </p:txBody>
      </p:sp>
      <p:sp>
        <p:nvSpPr>
          <p:cNvPr id="1731" name="Google Shape;1731;p13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실습16.ipynb </a:t>
            </a:r>
            <a:endParaRPr sz="1000" b="1"/>
          </a:p>
        </p:txBody>
      </p:sp>
      <p:sp>
        <p:nvSpPr>
          <p:cNvPr id="1732" name="Google Shape;1732;p13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33" name="Google Shape;1733;p139"/>
          <p:cNvSpPr txBox="1">
            <a:spLocks noGrp="1"/>
          </p:cNvSpPr>
          <p:nvPr>
            <p:ph type="body" idx="1"/>
          </p:nvPr>
        </p:nvSpPr>
        <p:spPr>
          <a:xfrm>
            <a:off x="1717350" y="1187250"/>
            <a:ext cx="5709300" cy="3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해당값을 모두 찾아 위치를 리턴해주는 함수만들기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ex)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&gt;&gt;&gt; lis = [1, 2, 3, 1, 4, 2, 1]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&gt;&gt;&gt; allindex(lis, 1)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[0, 3, 6]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def allinedx(a, b):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4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lambda함수</a:t>
            </a:r>
            <a:endParaRPr/>
          </a:p>
        </p:txBody>
      </p:sp>
      <p:sp>
        <p:nvSpPr>
          <p:cNvPr id="1740" name="Google Shape;1740;p14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41" name="Google Shape;1741;p140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42" name="Google Shape;1742;p140"/>
          <p:cNvSpPr txBox="1">
            <a:spLocks noGrp="1"/>
          </p:cNvSpPr>
          <p:nvPr>
            <p:ph type="body" idx="1"/>
          </p:nvPr>
        </p:nvSpPr>
        <p:spPr>
          <a:xfrm>
            <a:off x="2457750" y="1256025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이름 없는 함수</a:t>
            </a:r>
            <a:br>
              <a:rPr lang="ko-KR" sz="1800" b="1"/>
            </a:br>
            <a:r>
              <a:rPr lang="ko-KR" sz="1800" b="1"/>
              <a:t>(lambda &lt;인자&gt; : &lt;코드&gt;) (전달인자)</a:t>
            </a:r>
            <a:endParaRPr sz="1800" b="1"/>
          </a:p>
        </p:txBody>
      </p:sp>
      <p:sp>
        <p:nvSpPr>
          <p:cNvPr id="1743" name="Google Shape;1743;p140"/>
          <p:cNvSpPr txBox="1">
            <a:spLocks noGrp="1"/>
          </p:cNvSpPr>
          <p:nvPr>
            <p:ph type="body" idx="2"/>
          </p:nvPr>
        </p:nvSpPr>
        <p:spPr>
          <a:xfrm>
            <a:off x="2881575" y="2469775"/>
            <a:ext cx="3695100" cy="20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(lambda x : x**2) (3)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9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temp_func = lambda x,y : x*y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temp_func(3,9)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27</a:t>
            </a:r>
            <a:endParaRPr sz="1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4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함수응용 #1</a:t>
            </a:r>
            <a:endParaRPr/>
          </a:p>
        </p:txBody>
      </p:sp>
      <p:sp>
        <p:nvSpPr>
          <p:cNvPr id="1750" name="Google Shape;1750;p14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51" name="Google Shape;1751;p141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인자값에 리스트 사용 (언패킹)</a:t>
            </a:r>
            <a:endParaRPr sz="1800" b="1"/>
          </a:p>
        </p:txBody>
      </p:sp>
      <p:cxnSp>
        <p:nvCxnSpPr>
          <p:cNvPr id="1752" name="Google Shape;1752;p141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3" name="Google Shape;1753;p141"/>
          <p:cNvSpPr txBox="1">
            <a:spLocks noGrp="1"/>
          </p:cNvSpPr>
          <p:nvPr>
            <p:ph type="body" idx="2"/>
          </p:nvPr>
        </p:nvSpPr>
        <p:spPr>
          <a:xfrm>
            <a:off x="539625" y="1339950"/>
            <a:ext cx="3695100" cy="1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func(a, b, c):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print(a, b, c)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x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</a:t>
            </a:r>
            <a:r>
              <a:rPr lang="ko-KR" sz="1200" b="1">
                <a:solidFill>
                  <a:srgbClr val="FF0000"/>
                </a:solidFill>
              </a:rPr>
              <a:t>*x</a:t>
            </a:r>
            <a:r>
              <a:rPr lang="ko-KR" sz="1200"/>
              <a:t>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123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4" name="Google Shape;1754;p141"/>
          <p:cNvSpPr txBox="1">
            <a:spLocks noGrp="1"/>
          </p:cNvSpPr>
          <p:nvPr>
            <p:ph type="body" idx="3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가변인수와 고정인수 같이사용</a:t>
            </a:r>
            <a:endParaRPr sz="1800" b="1"/>
          </a:p>
        </p:txBody>
      </p:sp>
      <p:cxnSp>
        <p:nvCxnSpPr>
          <p:cNvPr id="1755" name="Google Shape;1755;p141"/>
          <p:cNvCxnSpPr/>
          <p:nvPr/>
        </p:nvCxnSpPr>
        <p:spPr>
          <a:xfrm rot="10800000" flipH="1">
            <a:off x="47134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6" name="Google Shape;1756;p141"/>
          <p:cNvSpPr txBox="1">
            <a:spLocks noGrp="1"/>
          </p:cNvSpPr>
          <p:nvPr>
            <p:ph type="body" idx="4"/>
          </p:nvPr>
        </p:nvSpPr>
        <p:spPr>
          <a:xfrm>
            <a:off x="4654425" y="1492350"/>
            <a:ext cx="3695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func(a, *args):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print(a, end=””)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for arg in args: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print(arg, end=””)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func(100, 1, 2, 3, 4, 5)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100 1 2 3 4 5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7" name="Google Shape;1757;p141"/>
          <p:cNvSpPr txBox="1">
            <a:spLocks noGrp="1"/>
          </p:cNvSpPr>
          <p:nvPr>
            <p:ph type="body" idx="5"/>
          </p:nvPr>
        </p:nvSpPr>
        <p:spPr>
          <a:xfrm>
            <a:off x="565000" y="28761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가변인수</a:t>
            </a:r>
            <a:endParaRPr sz="1800" b="1"/>
          </a:p>
        </p:txBody>
      </p:sp>
      <p:cxnSp>
        <p:nvCxnSpPr>
          <p:cNvPr id="1758" name="Google Shape;1758;p141"/>
          <p:cNvCxnSpPr/>
          <p:nvPr/>
        </p:nvCxnSpPr>
        <p:spPr>
          <a:xfrm rot="10800000" flipH="1">
            <a:off x="674800" y="33256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9" name="Google Shape;1759;p141"/>
          <p:cNvSpPr txBox="1">
            <a:spLocks noGrp="1"/>
          </p:cNvSpPr>
          <p:nvPr>
            <p:ph type="body" idx="6"/>
          </p:nvPr>
        </p:nvSpPr>
        <p:spPr>
          <a:xfrm>
            <a:off x="615825" y="3249450"/>
            <a:ext cx="36951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func(*args):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for arg in args: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print(arg)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func(1, 2, 3, 4, 5)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2</a:t>
            </a:r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259" name="Google Shape;259;p2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04-1 실습01.ipynb </a:t>
            </a:r>
            <a:endParaRPr sz="1000" b="1"/>
          </a:p>
        </p:txBody>
      </p:sp>
      <p:sp>
        <p:nvSpPr>
          <p:cNvPr id="260" name="Google Shape;260;p25"/>
          <p:cNvSpPr txBox="1">
            <a:spLocks noGrp="1"/>
          </p:cNvSpPr>
          <p:nvPr>
            <p:ph type="body" idx="1"/>
          </p:nvPr>
        </p:nvSpPr>
        <p:spPr>
          <a:xfrm>
            <a:off x="1998450" y="1227350"/>
            <a:ext cx="51471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반 평균을 구하시오.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단 변수를 사용하여 계산하고,</a:t>
            </a:r>
            <a:br>
              <a:rPr lang="ko-KR" sz="1800" b="1"/>
            </a:br>
            <a:r>
              <a:rPr lang="ko-KR" sz="1800" b="1"/>
              <a:t> 변수의 이름을 학생의 이름으로 하십시요.</a:t>
            </a:r>
            <a:br>
              <a:rPr lang="ko-KR" sz="1800" b="1"/>
            </a:br>
            <a:r>
              <a:rPr lang="ko-KR" sz="1800" b="1"/>
              <a:t>- 반드시 정수로 출력하십시요.</a:t>
            </a:r>
            <a:endParaRPr sz="1800" b="1"/>
          </a:p>
        </p:txBody>
      </p:sp>
      <p:graphicFrame>
        <p:nvGraphicFramePr>
          <p:cNvPr id="261" name="Google Shape;261;p25"/>
          <p:cNvGraphicFramePr/>
          <p:nvPr/>
        </p:nvGraphicFramePr>
        <p:xfrm>
          <a:off x="3125750" y="2904200"/>
          <a:ext cx="2892500" cy="1524000"/>
        </p:xfrm>
        <a:graphic>
          <a:graphicData uri="http://schemas.openxmlformats.org/drawingml/2006/table">
            <a:tbl>
              <a:tblPr>
                <a:noFill/>
                <a:tableStyleId>{3A5767F1-A65C-4604-BEFD-182023B8EE5B}</a:tableStyleId>
              </a:tblPr>
              <a:tblGrid>
                <a:gridCol w="144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이름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점수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mike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judy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75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sera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4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함수응용 #2</a:t>
            </a:r>
            <a:endParaRPr/>
          </a:p>
        </p:txBody>
      </p:sp>
      <p:sp>
        <p:nvSpPr>
          <p:cNvPr id="1766" name="Google Shape;1766;p14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67" name="Google Shape;1767;p142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68" name="Google Shape;1768;p142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키워드 인수 &amp; 딕셔너리 언패킹</a:t>
            </a:r>
            <a:endParaRPr sz="1800" b="1"/>
          </a:p>
        </p:txBody>
      </p:sp>
      <p:cxnSp>
        <p:nvCxnSpPr>
          <p:cNvPr id="1769" name="Google Shape;1769;p142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42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31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func(email, name):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print(“이메일 : “, email)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print(“이름 : “, name)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func(email = ”aa@aa.com”, name = “tom”)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x = {“email”: “aa@aa.com”, name: “tom”}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</a:t>
            </a:r>
            <a:r>
              <a:rPr lang="ko-KR" sz="1200" b="1">
                <a:solidFill>
                  <a:srgbClr val="FF0000"/>
                </a:solidFill>
              </a:rPr>
              <a:t>**x</a:t>
            </a:r>
            <a:r>
              <a:rPr lang="ko-KR" sz="1200"/>
              <a:t>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1" name="Google Shape;1771;p142"/>
          <p:cNvSpPr txBox="1">
            <a:spLocks noGrp="1"/>
          </p:cNvSpPr>
          <p:nvPr>
            <p:ph type="body" idx="3"/>
          </p:nvPr>
        </p:nvSpPr>
        <p:spPr>
          <a:xfrm>
            <a:off x="4679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가변 키워드인수</a:t>
            </a:r>
            <a:endParaRPr sz="1800" b="1"/>
          </a:p>
        </p:txBody>
      </p:sp>
      <p:cxnSp>
        <p:nvCxnSpPr>
          <p:cNvPr id="1772" name="Google Shape;1772;p142"/>
          <p:cNvCxnSpPr/>
          <p:nvPr/>
        </p:nvCxnSpPr>
        <p:spPr>
          <a:xfrm rot="10800000" flipH="1">
            <a:off x="4789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3" name="Google Shape;1773;p142"/>
          <p:cNvSpPr txBox="1">
            <a:spLocks noGrp="1"/>
          </p:cNvSpPr>
          <p:nvPr>
            <p:ph type="body" idx="4"/>
          </p:nvPr>
        </p:nvSpPr>
        <p:spPr>
          <a:xfrm>
            <a:off x="4730625" y="1492350"/>
            <a:ext cx="36951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func(**kwargs):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print(“이메일 : “, kwargs[“email”])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print(“이름 : “, kwargs[“name”])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func(email = “aa@aa.com”, name=“tom”})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4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함수응용 #3</a:t>
            </a:r>
            <a:endParaRPr/>
          </a:p>
        </p:txBody>
      </p:sp>
      <p:sp>
        <p:nvSpPr>
          <p:cNvPr id="1780" name="Google Shape;1780;p14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81" name="Google Shape;1781;p143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82" name="Google Shape;1782;p143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매개변수 초기값</a:t>
            </a:r>
            <a:endParaRPr sz="1800" b="1"/>
          </a:p>
        </p:txBody>
      </p:sp>
      <p:cxnSp>
        <p:nvCxnSpPr>
          <p:cNvPr id="1783" name="Google Shape;1783;p143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4" name="Google Shape;1784;p143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4604400" cy="31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func(email, name, </a:t>
            </a:r>
            <a:r>
              <a:rPr lang="ko-KR" sz="1200" b="1">
                <a:solidFill>
                  <a:srgbClr val="FF0000"/>
                </a:solidFill>
              </a:rPr>
              <a:t>age=20</a:t>
            </a:r>
            <a:r>
              <a:rPr lang="ko-KR" sz="1200"/>
              <a:t>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print(“이메일 : “, email)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print(“이름 : “, name)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print(“나이 : “, age)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func(email = ”aa.aa.com”, name = “tom”)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func(email = ”aa.aa.com”, name = “tom”, age=18)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44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연습문제3</a:t>
            </a:r>
            <a:endParaRPr/>
          </a:p>
        </p:txBody>
      </p:sp>
      <p:sp>
        <p:nvSpPr>
          <p:cNvPr id="1791" name="Google Shape;1791;p14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실습17.ipynb </a:t>
            </a:r>
            <a:endParaRPr sz="1000" b="1"/>
          </a:p>
        </p:txBody>
      </p:sp>
      <p:sp>
        <p:nvSpPr>
          <p:cNvPr id="1792" name="Google Shape;1792;p14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93" name="Google Shape;1793;p144"/>
          <p:cNvSpPr txBox="1">
            <a:spLocks noGrp="1"/>
          </p:cNvSpPr>
          <p:nvPr>
            <p:ph type="body" idx="1"/>
          </p:nvPr>
        </p:nvSpPr>
        <p:spPr>
          <a:xfrm>
            <a:off x="1860800" y="1410925"/>
            <a:ext cx="5709300" cy="24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/>
              <a:t>가변인수와 고정인수를 사용해 </a:t>
            </a:r>
            <a:r>
              <a:rPr lang="ko-KR" sz="1400" b="1" dirty="0" err="1"/>
              <a:t>모든값을</a:t>
            </a:r>
            <a:r>
              <a:rPr lang="ko-KR" sz="1400" b="1" dirty="0"/>
              <a:t> 더하거나 빼거나 곱하는 함수 작성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/>
              <a:t>ex</a:t>
            </a:r>
            <a:r>
              <a:rPr lang="ko-KR" sz="1400" b="1" dirty="0"/>
              <a:t>)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/>
              <a:t>&gt;&gt;&gt; </a:t>
            </a:r>
            <a:r>
              <a:rPr lang="ko-KR" sz="1400" b="1" dirty="0" err="1"/>
              <a:t>calc</a:t>
            </a:r>
            <a:r>
              <a:rPr lang="ko-KR" sz="1400" b="1" dirty="0"/>
              <a:t>("+", 1, 2, 3, 4, 5) # 1 + 2 + 3 + 4 + 5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/>
              <a:t>15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/>
              <a:t>&gt;&gt;&gt; </a:t>
            </a:r>
            <a:r>
              <a:rPr lang="ko-KR" sz="1400" b="1" dirty="0" err="1"/>
              <a:t>calc</a:t>
            </a:r>
            <a:r>
              <a:rPr lang="ko-KR" sz="1400" b="1" dirty="0"/>
              <a:t>("-", 1, 2, 3, 4, 5) # 1 - 2 - 3 - 4 - 5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/>
              <a:t>-13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/>
              <a:t>&gt;&gt;&gt; </a:t>
            </a:r>
            <a:r>
              <a:rPr lang="ko-KR" sz="1400" b="1" dirty="0" err="1"/>
              <a:t>calc</a:t>
            </a:r>
            <a:r>
              <a:rPr lang="ko-KR" sz="1400" b="1" dirty="0"/>
              <a:t>("*", 1, 2, 3, 4, 5) # 1 * 2 * 3 * 4 * 5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/>
              <a:t>120</a:t>
            </a:r>
            <a:endParaRPr sz="1400" b="1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45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연습문제4</a:t>
            </a:r>
            <a:endParaRPr/>
          </a:p>
        </p:txBody>
      </p:sp>
      <p:sp>
        <p:nvSpPr>
          <p:cNvPr id="1800" name="Google Shape;1800;p14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실습18.ipynb </a:t>
            </a:r>
            <a:endParaRPr sz="1000" b="1"/>
          </a:p>
        </p:txBody>
      </p:sp>
      <p:sp>
        <p:nvSpPr>
          <p:cNvPr id="1801" name="Google Shape;1801;p14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802" name="Google Shape;1802;p145"/>
          <p:cNvSpPr txBox="1">
            <a:spLocks noGrp="1"/>
          </p:cNvSpPr>
          <p:nvPr>
            <p:ph type="body" idx="1"/>
          </p:nvPr>
        </p:nvSpPr>
        <p:spPr>
          <a:xfrm>
            <a:off x="1860800" y="1868125"/>
            <a:ext cx="5709300" cy="13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가변인수를 이용 가장 높은값, 낮은값, 평균값을 구하는 함수 작성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ex)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&gt;&gt;&gt; calc(1,2,3,4,5)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최대값 : 5, 최소값 : 1, 평균값 : 3.0</a:t>
            </a:r>
            <a:endParaRPr sz="1200" b="1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46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객체와 클래스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4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객체와 클래스</a:t>
            </a:r>
            <a:endParaRPr/>
          </a:p>
        </p:txBody>
      </p:sp>
      <p:sp>
        <p:nvSpPr>
          <p:cNvPr id="1815" name="Google Shape;1815;p14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16" name="Google Shape;1816;p147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16-1 객체와 클래스.ipynb</a:t>
            </a:r>
            <a:endParaRPr sz="800"/>
          </a:p>
        </p:txBody>
      </p:sp>
      <p:sp>
        <p:nvSpPr>
          <p:cNvPr id="1817" name="Google Shape;1817;p147"/>
          <p:cNvSpPr txBox="1">
            <a:spLocks noGrp="1"/>
          </p:cNvSpPr>
          <p:nvPr>
            <p:ph type="body" idx="1"/>
          </p:nvPr>
        </p:nvSpPr>
        <p:spPr>
          <a:xfrm>
            <a:off x="2290450" y="836100"/>
            <a:ext cx="4691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객체 : 속성과 행동(함수)으로 구성된 대상</a:t>
            </a:r>
            <a:endParaRPr sz="1800" b="1"/>
          </a:p>
        </p:txBody>
      </p:sp>
      <p:sp>
        <p:nvSpPr>
          <p:cNvPr id="1818" name="Google Shape;1818;p147"/>
          <p:cNvSpPr txBox="1">
            <a:spLocks noGrp="1"/>
          </p:cNvSpPr>
          <p:nvPr>
            <p:ph type="body" idx="2"/>
          </p:nvPr>
        </p:nvSpPr>
        <p:spPr>
          <a:xfrm>
            <a:off x="2290450" y="1140900"/>
            <a:ext cx="4691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클래스 : 객체를 만들기 위한 도구(문법)</a:t>
            </a:r>
            <a:endParaRPr sz="1800" b="1"/>
          </a:p>
        </p:txBody>
      </p:sp>
      <p:sp>
        <p:nvSpPr>
          <p:cNvPr id="1819" name="Google Shape;1819;p147"/>
          <p:cNvSpPr txBox="1">
            <a:spLocks noGrp="1"/>
          </p:cNvSpPr>
          <p:nvPr>
            <p:ph type="body" idx="3"/>
          </p:nvPr>
        </p:nvSpPr>
        <p:spPr>
          <a:xfrm>
            <a:off x="1849325" y="1686525"/>
            <a:ext cx="2793300" cy="31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Dog:   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__init__(self, name, color):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</a:t>
            </a:r>
            <a:r>
              <a:rPr lang="ko-KR" sz="1200" b="1">
                <a:solidFill>
                  <a:srgbClr val="FF0000"/>
                </a:solidFill>
              </a:rPr>
              <a:t> </a:t>
            </a:r>
            <a:r>
              <a:rPr lang="ko-KR" sz="1200"/>
              <a:t>= 0 </a:t>
            </a:r>
            <a:r>
              <a:rPr lang="ko-KR" sz="1200" b="1">
                <a:solidFill>
                  <a:srgbClr val="FF0000"/>
                </a:solidFill>
              </a:rPr>
              <a:t># 인스턴스 속성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self.name = name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self.color = color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def eat(self): </a:t>
            </a:r>
            <a:r>
              <a:rPr lang="ko-KR" sz="1200" b="1">
                <a:solidFill>
                  <a:srgbClr val="FF0000"/>
                </a:solidFill>
              </a:rPr>
              <a:t># 행동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self.hungry -=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print(“밥먹음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def walk(self):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self.hungry +=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print(“산책 ”, self.hungry)</a:t>
            </a:r>
            <a:endParaRPr sz="1200"/>
          </a:p>
        </p:txBody>
      </p:sp>
      <p:sp>
        <p:nvSpPr>
          <p:cNvPr id="1820" name="Google Shape;1820;p147"/>
          <p:cNvSpPr txBox="1">
            <a:spLocks noGrp="1"/>
          </p:cNvSpPr>
          <p:nvPr>
            <p:ph type="body" idx="4"/>
          </p:nvPr>
        </p:nvSpPr>
        <p:spPr>
          <a:xfrm>
            <a:off x="5583125" y="1686525"/>
            <a:ext cx="3279600" cy="26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choco = Dog(“choco”, “black”) </a:t>
            </a:r>
            <a:r>
              <a:rPr lang="ko-KR" sz="1200" b="1">
                <a:solidFill>
                  <a:srgbClr val="FF0000"/>
                </a:solidFill>
              </a:rPr>
              <a:t># 객체생성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jjong = Dog(“jjong”, “white”)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choco.eat()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choco.eat()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choco.walk()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print(choco.hungry)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print(jjong.hungry)</a:t>
            </a:r>
            <a:endParaRPr sz="1200"/>
          </a:p>
        </p:txBody>
      </p:sp>
      <p:cxnSp>
        <p:nvCxnSpPr>
          <p:cNvPr id="1821" name="Google Shape;1821;p147"/>
          <p:cNvCxnSpPr/>
          <p:nvPr/>
        </p:nvCxnSpPr>
        <p:spPr>
          <a:xfrm>
            <a:off x="4581125" y="2400938"/>
            <a:ext cx="0" cy="85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2" name="Google Shape;1822;p147"/>
          <p:cNvSpPr txBox="1">
            <a:spLocks noGrp="1"/>
          </p:cNvSpPr>
          <p:nvPr>
            <p:ph type="body" idx="5"/>
          </p:nvPr>
        </p:nvSpPr>
        <p:spPr>
          <a:xfrm>
            <a:off x="4544400" y="2599438"/>
            <a:ext cx="727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생성자함수</a:t>
            </a:r>
            <a:endParaRPr sz="800" b="1">
              <a:solidFill>
                <a:srgbClr val="FF0000"/>
              </a:solidFill>
            </a:endParaRPr>
          </a:p>
        </p:txBody>
      </p:sp>
      <p:cxnSp>
        <p:nvCxnSpPr>
          <p:cNvPr id="1823" name="Google Shape;1823;p147"/>
          <p:cNvCxnSpPr/>
          <p:nvPr/>
        </p:nvCxnSpPr>
        <p:spPr>
          <a:xfrm>
            <a:off x="2290450" y="1815325"/>
            <a:ext cx="33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4" name="Google Shape;1824;p147"/>
          <p:cNvSpPr txBox="1">
            <a:spLocks noGrp="1"/>
          </p:cNvSpPr>
          <p:nvPr>
            <p:ph type="body" idx="6"/>
          </p:nvPr>
        </p:nvSpPr>
        <p:spPr>
          <a:xfrm>
            <a:off x="2096875" y="1463725"/>
            <a:ext cx="727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클래스이름</a:t>
            </a:r>
            <a:endParaRPr sz="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4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생성자 __init__</a:t>
            </a:r>
            <a:endParaRPr/>
          </a:p>
        </p:txBody>
      </p:sp>
      <p:sp>
        <p:nvSpPr>
          <p:cNvPr id="1831" name="Google Shape;1831;p14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32" name="Google Shape;1832;p148"/>
          <p:cNvSpPr txBox="1">
            <a:spLocks noGrp="1"/>
          </p:cNvSpPr>
          <p:nvPr>
            <p:ph type="body" idx="1"/>
          </p:nvPr>
        </p:nvSpPr>
        <p:spPr>
          <a:xfrm>
            <a:off x="1854900" y="867900"/>
            <a:ext cx="3485100" cy="4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class Dog:    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def __init__(self, name, color):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i="1"/>
              <a:t>       # 여기서 속성을 초기화 합니다.</a:t>
            </a:r>
            <a:endParaRPr sz="1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self.name = name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self.color = color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0000"/>
                </a:solidFill>
              </a:rPr>
              <a:t>       </a:t>
            </a:r>
            <a:r>
              <a:rPr lang="ko-KR" sz="1000">
                <a:solidFill>
                  <a:srgbClr val="000000"/>
                </a:solidFill>
              </a:rPr>
              <a:t> self.__hungry</a:t>
            </a:r>
            <a:r>
              <a:rPr lang="ko-KR" sz="1000"/>
              <a:t> = 0 </a:t>
            </a:r>
            <a:r>
              <a:rPr lang="ko-KR" sz="1000" b="1">
                <a:solidFill>
                  <a:srgbClr val="FF0000"/>
                </a:solidFill>
              </a:rPr>
              <a:t># private (관례)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def eat(self):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if self.__hungry &lt;= 0: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 print(“배가너무 불러요!”)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else: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self.__hungry -= 10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print(“밥먹음 ”, self.__hungry)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</a:t>
            </a:r>
            <a:endParaRPr sz="1000" b="1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4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비공개 속성 (private attribute)</a:t>
            </a:r>
            <a:endParaRPr/>
          </a:p>
        </p:txBody>
      </p:sp>
      <p:sp>
        <p:nvSpPr>
          <p:cNvPr id="1839" name="Google Shape;1839;p14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40" name="Google Shape;1840;p149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41" name="Google Shape;1841;p149"/>
          <p:cNvSpPr txBox="1">
            <a:spLocks noGrp="1"/>
          </p:cNvSpPr>
          <p:nvPr>
            <p:ph type="body" idx="1"/>
          </p:nvPr>
        </p:nvSpPr>
        <p:spPr>
          <a:xfrm>
            <a:off x="4913450" y="956000"/>
            <a:ext cx="46914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외부에서 속성에 접근하지 못하게 차단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속성명 앞에 __ 추가</a:t>
            </a:r>
            <a:endParaRPr b="1"/>
          </a:p>
        </p:txBody>
      </p:sp>
      <p:sp>
        <p:nvSpPr>
          <p:cNvPr id="1842" name="Google Shape;1842;p149"/>
          <p:cNvSpPr txBox="1">
            <a:spLocks noGrp="1"/>
          </p:cNvSpPr>
          <p:nvPr>
            <p:ph type="body" idx="2"/>
          </p:nvPr>
        </p:nvSpPr>
        <p:spPr>
          <a:xfrm>
            <a:off x="1854900" y="867900"/>
            <a:ext cx="3485100" cy="4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class Dog:    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def __init__(self, name, color):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self.name = name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self.color = color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0000"/>
                </a:solidFill>
              </a:rPr>
              <a:t>       </a:t>
            </a:r>
            <a:r>
              <a:rPr lang="ko-KR" sz="1000">
                <a:solidFill>
                  <a:srgbClr val="000000"/>
                </a:solidFill>
              </a:rPr>
              <a:t> self.__hungry</a:t>
            </a:r>
            <a:r>
              <a:rPr lang="ko-KR" sz="1000"/>
              <a:t> = 0 </a:t>
            </a:r>
            <a:r>
              <a:rPr lang="ko-KR" sz="1000" b="1">
                <a:solidFill>
                  <a:srgbClr val="FF0000"/>
                </a:solidFill>
              </a:rPr>
              <a:t># private (관례)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def eat(self):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if self.__hungry &lt;= 0: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 print(“배가너무 불러요!”)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else: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self.__hungry -= 10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print(“밥먹음 ”, self.__hungry)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def walk(self):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self.__hungry += 10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print(“산책 ”, self.__hungry)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   def condition(self):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      print(“%s 배고픔 : %d“, (self.name, self.__hungry)</a:t>
            </a:r>
            <a:endParaRPr sz="1000" b="1"/>
          </a:p>
        </p:txBody>
      </p:sp>
      <p:sp>
        <p:nvSpPr>
          <p:cNvPr id="1843" name="Google Shape;1843;p149"/>
          <p:cNvSpPr txBox="1">
            <a:spLocks noGrp="1"/>
          </p:cNvSpPr>
          <p:nvPr>
            <p:ph type="body" idx="3"/>
          </p:nvPr>
        </p:nvSpPr>
        <p:spPr>
          <a:xfrm>
            <a:off x="4973525" y="1838925"/>
            <a:ext cx="3279600" cy="15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 = Dog(“mery”, “black”)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mery.eat()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mery.walk()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mery.walk()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mery.contition()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mery.hungry += 100 </a:t>
            </a:r>
            <a:r>
              <a:rPr lang="ko-KR" sz="1000" b="1">
                <a:solidFill>
                  <a:srgbClr val="FF0000"/>
                </a:solidFill>
              </a:rPr>
              <a:t># 오류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5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클래스 속성 (class attribute)</a:t>
            </a:r>
            <a:endParaRPr/>
          </a:p>
        </p:txBody>
      </p:sp>
      <p:sp>
        <p:nvSpPr>
          <p:cNvPr id="1850" name="Google Shape;1850;p15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51" name="Google Shape;1851;p150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52" name="Google Shape;1852;p150"/>
          <p:cNvSpPr txBox="1">
            <a:spLocks noGrp="1"/>
          </p:cNvSpPr>
          <p:nvPr>
            <p:ph type="body" idx="1"/>
          </p:nvPr>
        </p:nvSpPr>
        <p:spPr>
          <a:xfrm>
            <a:off x="1854900" y="1553700"/>
            <a:ext cx="3485100" cy="28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class Dog: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dog_count = 0</a:t>
            </a:r>
            <a:r>
              <a:rPr lang="ko-KR" sz="1000" b="1">
                <a:solidFill>
                  <a:srgbClr val="FF0000"/>
                </a:solidFill>
              </a:rPr>
              <a:t> # 클래스 속성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def __init__(self, name, color):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self.name = name </a:t>
            </a:r>
            <a:r>
              <a:rPr lang="ko-KR" sz="1000" b="1">
                <a:solidFill>
                  <a:srgbClr val="FF0000"/>
                </a:solidFill>
              </a:rPr>
              <a:t># 인스턴스 속성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self.color = color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Dog.dog_count += 1 </a:t>
            </a:r>
            <a:r>
              <a:rPr lang="ko-KR" sz="1000" b="1">
                <a:solidFill>
                  <a:srgbClr val="FF0000"/>
                </a:solidFill>
              </a:rPr>
              <a:t># 클래스 속성 접근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def dogCount(self):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print(“총 강아지는 : ”, dog.dog_count)      </a:t>
            </a:r>
            <a:endParaRPr sz="1000" b="1"/>
          </a:p>
        </p:txBody>
      </p:sp>
      <p:sp>
        <p:nvSpPr>
          <p:cNvPr id="1853" name="Google Shape;1853;p150"/>
          <p:cNvSpPr txBox="1">
            <a:spLocks noGrp="1"/>
          </p:cNvSpPr>
          <p:nvPr>
            <p:ph type="body" idx="2"/>
          </p:nvPr>
        </p:nvSpPr>
        <p:spPr>
          <a:xfrm>
            <a:off x="5049725" y="1534125"/>
            <a:ext cx="32796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hello = Dog(“hello”, “black”)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hello.dogCount()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happy = Dog(“happy”, “black”)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hello.dogCount()</a:t>
            </a:r>
            <a:endParaRPr sz="1000"/>
          </a:p>
        </p:txBody>
      </p:sp>
      <p:sp>
        <p:nvSpPr>
          <p:cNvPr id="1854" name="Google Shape;1854;p150"/>
          <p:cNvSpPr txBox="1">
            <a:spLocks noGrp="1"/>
          </p:cNvSpPr>
          <p:nvPr>
            <p:ph type="body" idx="3"/>
          </p:nvPr>
        </p:nvSpPr>
        <p:spPr>
          <a:xfrm>
            <a:off x="2290450" y="836100"/>
            <a:ext cx="4691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모든 객체가 공유하는 속성</a:t>
            </a:r>
            <a:endParaRPr sz="1800" b="1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5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정적 메서드 (static method)</a:t>
            </a:r>
            <a:endParaRPr/>
          </a:p>
        </p:txBody>
      </p:sp>
      <p:sp>
        <p:nvSpPr>
          <p:cNvPr id="1861" name="Google Shape;1861;p15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62" name="Google Shape;1862;p151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63" name="Google Shape;1863;p151"/>
          <p:cNvSpPr txBox="1">
            <a:spLocks noGrp="1"/>
          </p:cNvSpPr>
          <p:nvPr>
            <p:ph type="body" idx="1"/>
          </p:nvPr>
        </p:nvSpPr>
        <p:spPr>
          <a:xfrm>
            <a:off x="2290450" y="836100"/>
            <a:ext cx="46914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클래스에서 바로 호출가능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인스턴스 속성, 인스턴스 메서드 접근불가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독립적으로 동작하기 위함</a:t>
            </a:r>
            <a:endParaRPr sz="1800" b="1"/>
          </a:p>
        </p:txBody>
      </p:sp>
      <p:sp>
        <p:nvSpPr>
          <p:cNvPr id="1864" name="Google Shape;1864;p151"/>
          <p:cNvSpPr txBox="1">
            <a:spLocks noGrp="1"/>
          </p:cNvSpPr>
          <p:nvPr>
            <p:ph type="body" idx="2"/>
          </p:nvPr>
        </p:nvSpPr>
        <p:spPr>
          <a:xfrm>
            <a:off x="1854900" y="2142625"/>
            <a:ext cx="34851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class Calc: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    @staticmethod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def add(a, b):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print(a + 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Calc.add(10, 20)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30</a:t>
            </a:r>
            <a:endParaRPr/>
          </a:p>
        </p:txBody>
      </p:sp>
      <p:sp>
        <p:nvSpPr>
          <p:cNvPr id="1865" name="Google Shape;1865;p151"/>
          <p:cNvSpPr txBox="1">
            <a:spLocks noGrp="1"/>
          </p:cNvSpPr>
          <p:nvPr>
            <p:ph type="body" idx="3"/>
          </p:nvPr>
        </p:nvSpPr>
        <p:spPr>
          <a:xfrm>
            <a:off x="5049725" y="2137500"/>
            <a:ext cx="3279600" cy="20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ex)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a.update({5})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set.union({1, 2, 3, 4}, {5})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Boolean 자료형과 비교/논리 연산자</a:t>
            </a:r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5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클래스 메서드 (class method)</a:t>
            </a:r>
            <a:endParaRPr/>
          </a:p>
        </p:txBody>
      </p:sp>
      <p:sp>
        <p:nvSpPr>
          <p:cNvPr id="1872" name="Google Shape;1872;p15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73" name="Google Shape;1873;p152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74" name="Google Shape;1874;p152"/>
          <p:cNvSpPr txBox="1">
            <a:spLocks noGrp="1"/>
          </p:cNvSpPr>
          <p:nvPr>
            <p:ph type="body" idx="1"/>
          </p:nvPr>
        </p:nvSpPr>
        <p:spPr>
          <a:xfrm>
            <a:off x="1473900" y="1920250"/>
            <a:ext cx="34851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class Calc: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count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    @classmethod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def add(cls, a, b):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print(a + 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cls.count +=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print(“계산된 횟수 : “, cls.count)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152"/>
          <p:cNvSpPr txBox="1">
            <a:spLocks noGrp="1"/>
          </p:cNvSpPr>
          <p:nvPr>
            <p:ph type="body" idx="2"/>
          </p:nvPr>
        </p:nvSpPr>
        <p:spPr>
          <a:xfrm>
            <a:off x="2290450" y="836100"/>
            <a:ext cx="46914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정적 메서드와 거의동일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클래스 속성에 접근가능</a:t>
            </a:r>
            <a:endParaRPr sz="1800" b="1"/>
          </a:p>
        </p:txBody>
      </p:sp>
      <p:sp>
        <p:nvSpPr>
          <p:cNvPr id="1876" name="Google Shape;1876;p152"/>
          <p:cNvSpPr txBox="1">
            <a:spLocks noGrp="1"/>
          </p:cNvSpPr>
          <p:nvPr>
            <p:ph type="body" idx="3"/>
          </p:nvPr>
        </p:nvSpPr>
        <p:spPr>
          <a:xfrm>
            <a:off x="4598100" y="1920250"/>
            <a:ext cx="34851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Calc.add(10, 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Calc.add(30, 40)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53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</a:t>
            </a:r>
            <a:endParaRPr/>
          </a:p>
        </p:txBody>
      </p:sp>
      <p:sp>
        <p:nvSpPr>
          <p:cNvPr id="1883" name="Google Shape;1883;p15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84" name="Google Shape;1884;p153"/>
          <p:cNvSpPr txBox="1">
            <a:spLocks noGrp="1"/>
          </p:cNvSpPr>
          <p:nvPr>
            <p:ph type="body" idx="1"/>
          </p:nvPr>
        </p:nvSpPr>
        <p:spPr>
          <a:xfrm>
            <a:off x="177225" y="1244550"/>
            <a:ext cx="54369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Car 클래스를 만드세요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객체 생성시 차이름, 배기량, 생산년도 입력받으세요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객체 생성시 등록된 차이름, 배기량, 생산년도는 직접 변경하지 못합니다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차 이름을 변경하는 함수를 만드세요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배기량에 따라 1000CC 이하 소형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                      1000CC 이상 2000CC 이하 중형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                      2000CC 이상 대형을 출력하는 함수를 만드세요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객체 생성시마다 등록된 차량 갯수를 기록해주세요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총 등록된 차량개수를 출력하는 클래스 함수를 만드세요</a:t>
            </a:r>
            <a:endParaRPr sz="1200" b="1"/>
          </a:p>
        </p:txBody>
      </p:sp>
      <p:sp>
        <p:nvSpPr>
          <p:cNvPr id="1885" name="Google Shape;1885;p153"/>
          <p:cNvSpPr txBox="1">
            <a:spLocks noGrp="1"/>
          </p:cNvSpPr>
          <p:nvPr>
            <p:ph type="body" idx="2"/>
          </p:nvPr>
        </p:nvSpPr>
        <p:spPr>
          <a:xfrm>
            <a:off x="5148750" y="1177600"/>
            <a:ext cx="32412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** 조건 추가: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객체의 name과 배기량, 생산년도를 반환하는 get 함수를 만드세요.  </a:t>
            </a:r>
            <a:br>
              <a:rPr lang="ko-KR"/>
            </a:br>
            <a:r>
              <a:rPr lang="ko-KR"/>
              <a:t> ex) def get_name(self)//def get_cc(self) // def get_prod_year(self)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b="1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5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상속</a:t>
            </a:r>
            <a:endParaRPr/>
          </a:p>
        </p:txBody>
      </p:sp>
      <p:sp>
        <p:nvSpPr>
          <p:cNvPr id="1892" name="Google Shape;1892;p15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93" name="Google Shape;1893;p154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94" name="Google Shape;1894;p154"/>
          <p:cNvSpPr txBox="1">
            <a:spLocks noGrp="1"/>
          </p:cNvSpPr>
          <p:nvPr>
            <p:ph type="body" idx="1"/>
          </p:nvPr>
        </p:nvSpPr>
        <p:spPr>
          <a:xfrm>
            <a:off x="3135050" y="2118375"/>
            <a:ext cx="3485100" cy="18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class 부모클래스: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코드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class 자식클래스(기반클래스 이름):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코드</a:t>
            </a:r>
            <a:endParaRPr/>
          </a:p>
        </p:txBody>
      </p:sp>
      <p:sp>
        <p:nvSpPr>
          <p:cNvPr id="1895" name="Google Shape;1895;p154"/>
          <p:cNvSpPr txBox="1">
            <a:spLocks noGrp="1"/>
          </p:cNvSpPr>
          <p:nvPr>
            <p:ph type="body" idx="2"/>
          </p:nvPr>
        </p:nvSpPr>
        <p:spPr>
          <a:xfrm>
            <a:off x="1161300" y="836100"/>
            <a:ext cx="68427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기반이 되는 클래스(부모)를 만들고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새로운 클래스(자식)를 만들때 기반이 되는 클래스 내용을 이어받는다</a:t>
            </a:r>
            <a:endParaRPr sz="1800" b="1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5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상속</a:t>
            </a:r>
            <a:endParaRPr/>
          </a:p>
        </p:txBody>
      </p:sp>
      <p:sp>
        <p:nvSpPr>
          <p:cNvPr id="1902" name="Google Shape;1902;p15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03" name="Google Shape;1903;p155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04" name="Google Shape;1904;p155"/>
          <p:cNvSpPr txBox="1">
            <a:spLocks noGrp="1"/>
          </p:cNvSpPr>
          <p:nvPr>
            <p:ph type="body" idx="1"/>
          </p:nvPr>
        </p:nvSpPr>
        <p:spPr>
          <a:xfrm>
            <a:off x="705900" y="1510301"/>
            <a:ext cx="3485100" cy="28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Animal: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eat(self):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-=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print(“밥먹음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55"/>
          <p:cNvSpPr txBox="1">
            <a:spLocks noGrp="1"/>
          </p:cNvSpPr>
          <p:nvPr>
            <p:ph type="body" idx="2"/>
          </p:nvPr>
        </p:nvSpPr>
        <p:spPr>
          <a:xfrm>
            <a:off x="1371600" y="9769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부모클래스</a:t>
            </a:r>
            <a:endParaRPr b="1"/>
          </a:p>
        </p:txBody>
      </p:sp>
      <p:sp>
        <p:nvSpPr>
          <p:cNvPr id="1906" name="Google Shape;1906;p155"/>
          <p:cNvSpPr txBox="1">
            <a:spLocks noGrp="1"/>
          </p:cNvSpPr>
          <p:nvPr>
            <p:ph type="body" idx="3"/>
          </p:nvPr>
        </p:nvSpPr>
        <p:spPr>
          <a:xfrm>
            <a:off x="4038600" y="9769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자식클래스</a:t>
            </a:r>
            <a:endParaRPr b="1"/>
          </a:p>
        </p:txBody>
      </p:sp>
      <p:sp>
        <p:nvSpPr>
          <p:cNvPr id="1907" name="Google Shape;1907;p155"/>
          <p:cNvSpPr txBox="1">
            <a:spLocks noGrp="1"/>
          </p:cNvSpPr>
          <p:nvPr>
            <p:ph type="body" idx="4"/>
          </p:nvPr>
        </p:nvSpPr>
        <p:spPr>
          <a:xfrm>
            <a:off x="3753900" y="1510300"/>
            <a:ext cx="3485100" cy="3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Dog(</a:t>
            </a:r>
            <a:r>
              <a:rPr lang="ko-KR" sz="1200" b="1">
                <a:solidFill>
                  <a:srgbClr val="FF0000"/>
                </a:solidFill>
              </a:rPr>
              <a:t>Animal</a:t>
            </a:r>
            <a:r>
              <a:rPr lang="ko-KR" sz="1200"/>
              <a:t>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</a:t>
            </a:r>
            <a:r>
              <a:rPr lang="ko-KR" sz="1200" b="1">
                <a:solidFill>
                  <a:srgbClr val="FF0000"/>
                </a:solidFill>
              </a:rPr>
              <a:t>super().__init__()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sound(self):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print(“멍멍”)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Cat(</a:t>
            </a:r>
            <a:r>
              <a:rPr lang="ko-KR" sz="1200" b="1">
                <a:solidFill>
                  <a:srgbClr val="FF0000"/>
                </a:solidFill>
              </a:rPr>
              <a:t>Animal</a:t>
            </a:r>
            <a:r>
              <a:rPr lang="ko-KR" sz="1200"/>
              <a:t>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</a:t>
            </a:r>
            <a:r>
              <a:rPr lang="ko-KR" sz="1200" b="1">
                <a:solidFill>
                  <a:srgbClr val="FF0000"/>
                </a:solidFill>
              </a:rPr>
              <a:t>super().__init__()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sound(self):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print(“야옹”)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08" name="Google Shape;1908;p155"/>
          <p:cNvSpPr txBox="1">
            <a:spLocks noGrp="1"/>
          </p:cNvSpPr>
          <p:nvPr>
            <p:ph type="body" idx="5"/>
          </p:nvPr>
        </p:nvSpPr>
        <p:spPr>
          <a:xfrm>
            <a:off x="6192300" y="976900"/>
            <a:ext cx="3485100" cy="3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 = Dog()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dog.sound()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멍멍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dog.walk()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산책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dog.walk()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산책 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cat = Cat()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cat.sound()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야옹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cat.walk()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산책 10</a:t>
            </a:r>
            <a:endParaRPr sz="1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5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오버라이딩</a:t>
            </a:r>
            <a:endParaRPr/>
          </a:p>
        </p:txBody>
      </p:sp>
      <p:sp>
        <p:nvSpPr>
          <p:cNvPr id="1915" name="Google Shape;1915;p15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16" name="Google Shape;1916;p156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17" name="Google Shape;1917;p156"/>
          <p:cNvSpPr txBox="1">
            <a:spLocks noGrp="1"/>
          </p:cNvSpPr>
          <p:nvPr>
            <p:ph type="body" idx="1"/>
          </p:nvPr>
        </p:nvSpPr>
        <p:spPr>
          <a:xfrm>
            <a:off x="705900" y="1967501"/>
            <a:ext cx="3485100" cy="28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Animal: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 b="1">
                <a:solidFill>
                  <a:srgbClr val="FF0000"/>
                </a:solidFill>
              </a:rPr>
              <a:t>def eat(self):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    self.hungry -= 10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    print(“밥먹음 ”, self.hungry)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56"/>
          <p:cNvSpPr txBox="1">
            <a:spLocks noGrp="1"/>
          </p:cNvSpPr>
          <p:nvPr>
            <p:ph type="body" idx="2"/>
          </p:nvPr>
        </p:nvSpPr>
        <p:spPr>
          <a:xfrm>
            <a:off x="1371600" y="14341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부모클래스</a:t>
            </a:r>
            <a:endParaRPr b="1"/>
          </a:p>
        </p:txBody>
      </p:sp>
      <p:sp>
        <p:nvSpPr>
          <p:cNvPr id="1919" name="Google Shape;1919;p156"/>
          <p:cNvSpPr txBox="1">
            <a:spLocks noGrp="1"/>
          </p:cNvSpPr>
          <p:nvPr>
            <p:ph type="body" idx="3"/>
          </p:nvPr>
        </p:nvSpPr>
        <p:spPr>
          <a:xfrm>
            <a:off x="4038600" y="14341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자식클래스</a:t>
            </a:r>
            <a:endParaRPr b="1"/>
          </a:p>
        </p:txBody>
      </p:sp>
      <p:sp>
        <p:nvSpPr>
          <p:cNvPr id="1920" name="Google Shape;1920;p156"/>
          <p:cNvSpPr txBox="1">
            <a:spLocks noGrp="1"/>
          </p:cNvSpPr>
          <p:nvPr>
            <p:ph type="body" idx="4"/>
          </p:nvPr>
        </p:nvSpPr>
        <p:spPr>
          <a:xfrm>
            <a:off x="3753900" y="1967500"/>
            <a:ext cx="3485100" cy="3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Dog(Animal):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super().__init__()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sound(self):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print(“멍멍”)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def eat(self):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    super().eat()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    print(“왈왈”)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21" name="Google Shape;1921;p156"/>
          <p:cNvSpPr txBox="1">
            <a:spLocks noGrp="1"/>
          </p:cNvSpPr>
          <p:nvPr>
            <p:ph type="body" idx="5"/>
          </p:nvPr>
        </p:nvSpPr>
        <p:spPr>
          <a:xfrm>
            <a:off x="6192275" y="1459787"/>
            <a:ext cx="3485100" cy="19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 = Dog()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dog.eat()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밥먹음 -10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왈왈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1922" name="Google Shape;1922;p156"/>
          <p:cNvSpPr txBox="1">
            <a:spLocks noGrp="1"/>
          </p:cNvSpPr>
          <p:nvPr>
            <p:ph type="body" idx="6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부모의 메서드를 대체</a:t>
            </a:r>
            <a:endParaRPr sz="1800" b="1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5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추상클래스 #1</a:t>
            </a:r>
            <a:endParaRPr/>
          </a:p>
        </p:txBody>
      </p:sp>
      <p:sp>
        <p:nvSpPr>
          <p:cNvPr id="1929" name="Google Shape;1929;p15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30" name="Google Shape;1930;p157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31" name="Google Shape;1931;p157"/>
          <p:cNvSpPr txBox="1">
            <a:spLocks noGrp="1"/>
          </p:cNvSpPr>
          <p:nvPr>
            <p:ph type="body" idx="1"/>
          </p:nvPr>
        </p:nvSpPr>
        <p:spPr>
          <a:xfrm>
            <a:off x="705900" y="1967500"/>
            <a:ext cx="34851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from abc import *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Animal(</a:t>
            </a:r>
            <a:r>
              <a:rPr lang="ko-KR" sz="1200" b="1">
                <a:solidFill>
                  <a:srgbClr val="FF0000"/>
                </a:solidFill>
              </a:rPr>
              <a:t>metaclass=ABCMeta</a:t>
            </a:r>
            <a:r>
              <a:rPr lang="ko-KR" sz="1200"/>
              <a:t>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 b="1">
                <a:solidFill>
                  <a:srgbClr val="FF0000"/>
                </a:solidFill>
              </a:rPr>
              <a:t>@abstractmethod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def sound(self):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      pass   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2" name="Google Shape;1932;p157"/>
          <p:cNvSpPr txBox="1">
            <a:spLocks noGrp="1"/>
          </p:cNvSpPr>
          <p:nvPr>
            <p:ph type="body" idx="2"/>
          </p:nvPr>
        </p:nvSpPr>
        <p:spPr>
          <a:xfrm>
            <a:off x="2819400" y="14341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부모클래스</a:t>
            </a:r>
            <a:endParaRPr b="1"/>
          </a:p>
        </p:txBody>
      </p:sp>
      <p:sp>
        <p:nvSpPr>
          <p:cNvPr id="1933" name="Google Shape;1933;p157"/>
          <p:cNvSpPr txBox="1">
            <a:spLocks noGrp="1"/>
          </p:cNvSpPr>
          <p:nvPr>
            <p:ph type="body" idx="3"/>
          </p:nvPr>
        </p:nvSpPr>
        <p:spPr>
          <a:xfrm>
            <a:off x="6629400" y="13579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자식클래스</a:t>
            </a:r>
            <a:endParaRPr b="1"/>
          </a:p>
        </p:txBody>
      </p:sp>
      <p:sp>
        <p:nvSpPr>
          <p:cNvPr id="1934" name="Google Shape;1934;p157"/>
          <p:cNvSpPr txBox="1">
            <a:spLocks noGrp="1"/>
          </p:cNvSpPr>
          <p:nvPr>
            <p:ph type="body" idx="4"/>
          </p:nvPr>
        </p:nvSpPr>
        <p:spPr>
          <a:xfrm>
            <a:off x="6192300" y="1891300"/>
            <a:ext cx="3485100" cy="2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Dog(Animal):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super().__init__()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>
                <a:solidFill>
                  <a:srgbClr val="FF0000"/>
                </a:solidFill>
              </a:rPr>
              <a:t>def sound(self):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        print(“멍멍”)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</a:t>
            </a:r>
            <a:r>
              <a:rPr lang="ko-KR" sz="1200">
                <a:solidFill>
                  <a:srgbClr val="000000"/>
                </a:solidFill>
              </a:rPr>
              <a:t>def eat(self):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super().eat()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print(“왈왈”)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1935" name="Google Shape;1935;p157"/>
          <p:cNvSpPr txBox="1">
            <a:spLocks noGrp="1"/>
          </p:cNvSpPr>
          <p:nvPr>
            <p:ph type="body" idx="5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상속받는 클래스의 메서드 구현을 강제</a:t>
            </a:r>
            <a:endParaRPr sz="1800" b="1"/>
          </a:p>
        </p:txBody>
      </p:sp>
      <p:sp>
        <p:nvSpPr>
          <p:cNvPr id="1936" name="Google Shape;1936;p157"/>
          <p:cNvSpPr txBox="1">
            <a:spLocks noGrp="1"/>
          </p:cNvSpPr>
          <p:nvPr>
            <p:ph type="body" idx="6"/>
          </p:nvPr>
        </p:nvSpPr>
        <p:spPr>
          <a:xfrm>
            <a:off x="3244900" y="1935400"/>
            <a:ext cx="34851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self.hungry -= 10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print(“밥먹음 ”, self.hungry)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5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추상클래스 #2</a:t>
            </a:r>
            <a:endParaRPr/>
          </a:p>
        </p:txBody>
      </p:sp>
      <p:sp>
        <p:nvSpPr>
          <p:cNvPr id="1943" name="Google Shape;1943;p15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44" name="Google Shape;1944;p158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45" name="Google Shape;1945;p158"/>
          <p:cNvSpPr txBox="1">
            <a:spLocks noGrp="1"/>
          </p:cNvSpPr>
          <p:nvPr>
            <p:ph type="body" idx="1"/>
          </p:nvPr>
        </p:nvSpPr>
        <p:spPr>
          <a:xfrm>
            <a:off x="705900" y="1967500"/>
            <a:ext cx="34851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Animal():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 b="1">
                <a:solidFill>
                  <a:srgbClr val="FF0000"/>
                </a:solidFill>
              </a:rPr>
              <a:t>def sound(self):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b="1">
                <a:solidFill>
                  <a:srgbClr val="FF0000"/>
                </a:solidFill>
              </a:rPr>
              <a:t>        raise NotImplementedError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46" name="Google Shape;1946;p158"/>
          <p:cNvSpPr txBox="1">
            <a:spLocks noGrp="1"/>
          </p:cNvSpPr>
          <p:nvPr>
            <p:ph type="body" idx="2"/>
          </p:nvPr>
        </p:nvSpPr>
        <p:spPr>
          <a:xfrm>
            <a:off x="2819400" y="14341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부모클래스</a:t>
            </a:r>
            <a:endParaRPr b="1"/>
          </a:p>
        </p:txBody>
      </p:sp>
      <p:sp>
        <p:nvSpPr>
          <p:cNvPr id="1947" name="Google Shape;1947;p158"/>
          <p:cNvSpPr txBox="1">
            <a:spLocks noGrp="1"/>
          </p:cNvSpPr>
          <p:nvPr>
            <p:ph type="body" idx="3"/>
          </p:nvPr>
        </p:nvSpPr>
        <p:spPr>
          <a:xfrm>
            <a:off x="6629400" y="13579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자식클래스</a:t>
            </a:r>
            <a:endParaRPr b="1"/>
          </a:p>
        </p:txBody>
      </p:sp>
      <p:sp>
        <p:nvSpPr>
          <p:cNvPr id="1948" name="Google Shape;1948;p158"/>
          <p:cNvSpPr txBox="1">
            <a:spLocks noGrp="1"/>
          </p:cNvSpPr>
          <p:nvPr>
            <p:ph type="body" idx="4"/>
          </p:nvPr>
        </p:nvSpPr>
        <p:spPr>
          <a:xfrm>
            <a:off x="6192300" y="1891300"/>
            <a:ext cx="3485100" cy="2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Dog(Animal):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super().__init__()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>
                <a:solidFill>
                  <a:srgbClr val="FF0000"/>
                </a:solidFill>
              </a:rPr>
              <a:t>def sound(self):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        print(“멍멍”)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</a:t>
            </a:r>
            <a:r>
              <a:rPr lang="ko-KR" sz="1200">
                <a:solidFill>
                  <a:srgbClr val="000000"/>
                </a:solidFill>
              </a:rPr>
              <a:t>def eat(self):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super().eat()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print(“왈왈”)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1949" name="Google Shape;1949;p158"/>
          <p:cNvSpPr txBox="1">
            <a:spLocks noGrp="1"/>
          </p:cNvSpPr>
          <p:nvPr>
            <p:ph type="body" idx="5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상속받는 클래스의 메서드 구현을 강제 #2</a:t>
            </a:r>
            <a:endParaRPr sz="1800" b="1"/>
          </a:p>
        </p:txBody>
      </p:sp>
      <p:sp>
        <p:nvSpPr>
          <p:cNvPr id="1950" name="Google Shape;1950;p158"/>
          <p:cNvSpPr txBox="1">
            <a:spLocks noGrp="1"/>
          </p:cNvSpPr>
          <p:nvPr>
            <p:ph type="body" idx="6"/>
          </p:nvPr>
        </p:nvSpPr>
        <p:spPr>
          <a:xfrm>
            <a:off x="3244900" y="1935400"/>
            <a:ext cx="34851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self.hungry -= 10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print(“밥먹음 ”, self.hungry)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59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예외처리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6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예외처리</a:t>
            </a:r>
            <a:endParaRPr/>
          </a:p>
        </p:txBody>
      </p:sp>
      <p:sp>
        <p:nvSpPr>
          <p:cNvPr id="1963" name="Google Shape;1963;p16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1964" name="Google Shape;1964;p160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17-1 예외처리.ipynb</a:t>
            </a:r>
            <a:endParaRPr sz="800"/>
          </a:p>
        </p:txBody>
      </p:sp>
      <p:sp>
        <p:nvSpPr>
          <p:cNvPr id="1965" name="Google Shape;1965;p160"/>
          <p:cNvSpPr txBox="1">
            <a:spLocks noGrp="1"/>
          </p:cNvSpPr>
          <p:nvPr>
            <p:ph type="body" idx="1"/>
          </p:nvPr>
        </p:nvSpPr>
        <p:spPr>
          <a:xfrm>
            <a:off x="2811450" y="1554400"/>
            <a:ext cx="3977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&gt;&gt;&gt; print(10 / 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ZeroDivisionError: integer division or modulo by zero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160"/>
          <p:cNvSpPr txBox="1">
            <a:spLocks noGrp="1"/>
          </p:cNvSpPr>
          <p:nvPr>
            <p:ph type="body" idx="2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프로그램을 실행하다 발생하는 오류</a:t>
            </a:r>
            <a:endParaRPr sz="1800" b="1"/>
          </a:p>
        </p:txBody>
      </p:sp>
      <p:sp>
        <p:nvSpPr>
          <p:cNvPr id="1967" name="Google Shape;1967;p160"/>
          <p:cNvSpPr txBox="1">
            <a:spLocks noGrp="1"/>
          </p:cNvSpPr>
          <p:nvPr>
            <p:ph type="body" idx="3"/>
          </p:nvPr>
        </p:nvSpPr>
        <p:spPr>
          <a:xfrm>
            <a:off x="2811450" y="2545000"/>
            <a:ext cx="39777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try: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     print(10 / 0) # 실행할코드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except: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print(“예외오류발생”) # 예외발생시 코드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16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특정예외만 처리</a:t>
            </a:r>
            <a:endParaRPr/>
          </a:p>
        </p:txBody>
      </p:sp>
      <p:sp>
        <p:nvSpPr>
          <p:cNvPr id="1974" name="Google Shape;1974;p16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1975" name="Google Shape;1975;p161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17-1 예외처리.ipynb</a:t>
            </a:r>
            <a:endParaRPr sz="8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76" name="Google Shape;1976;p161"/>
          <p:cNvSpPr txBox="1">
            <a:spLocks noGrp="1"/>
          </p:cNvSpPr>
          <p:nvPr>
            <p:ph type="body" idx="1"/>
          </p:nvPr>
        </p:nvSpPr>
        <p:spPr>
          <a:xfrm>
            <a:off x="2811450" y="1173400"/>
            <a:ext cx="3977700" cy="30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x = [1, 2, 3]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 print(10 / 0)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 y[5]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 ZeroDivisionError as 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print(“숫자를 0으로 나눌수 없음”, e)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except IndexError as e: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print(“잘못된 인덱스”, 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Boolean형</a:t>
            </a:r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276" name="Google Shape;276;p2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277" name="Google Shape;277;p27"/>
          <p:cNvSpPr txBox="1">
            <a:spLocks noGrp="1"/>
          </p:cNvSpPr>
          <p:nvPr>
            <p:ph type="body" idx="1"/>
          </p:nvPr>
        </p:nvSpPr>
        <p:spPr>
          <a:xfrm>
            <a:off x="3031400" y="1348275"/>
            <a:ext cx="12021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True</a:t>
            </a:r>
            <a:endParaRPr sz="3600"/>
          </a:p>
        </p:txBody>
      </p:sp>
      <p:cxnSp>
        <p:nvCxnSpPr>
          <p:cNvPr id="278" name="Google Shape;278;p27"/>
          <p:cNvCxnSpPr/>
          <p:nvPr/>
        </p:nvCxnSpPr>
        <p:spPr>
          <a:xfrm>
            <a:off x="3168225" y="2080525"/>
            <a:ext cx="88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27"/>
          <p:cNvSpPr txBox="1">
            <a:spLocks noGrp="1"/>
          </p:cNvSpPr>
          <p:nvPr>
            <p:ph type="title"/>
          </p:nvPr>
        </p:nvSpPr>
        <p:spPr>
          <a:xfrm>
            <a:off x="3144175" y="2108850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참</a:t>
            </a:r>
            <a:endParaRPr sz="1200"/>
          </a:p>
        </p:txBody>
      </p:sp>
      <p:sp>
        <p:nvSpPr>
          <p:cNvPr id="280" name="Google Shape;280;p27"/>
          <p:cNvSpPr txBox="1">
            <a:spLocks noGrp="1"/>
          </p:cNvSpPr>
          <p:nvPr>
            <p:ph type="body" idx="2"/>
          </p:nvPr>
        </p:nvSpPr>
        <p:spPr>
          <a:xfrm>
            <a:off x="4920125" y="1348275"/>
            <a:ext cx="1382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False</a:t>
            </a:r>
            <a:endParaRPr sz="3600"/>
          </a:p>
        </p:txBody>
      </p:sp>
      <p:cxnSp>
        <p:nvCxnSpPr>
          <p:cNvPr id="281" name="Google Shape;281;p27"/>
          <p:cNvCxnSpPr/>
          <p:nvPr/>
        </p:nvCxnSpPr>
        <p:spPr>
          <a:xfrm rot="10800000" flipH="1">
            <a:off x="5056950" y="2080225"/>
            <a:ext cx="921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27"/>
          <p:cNvSpPr txBox="1">
            <a:spLocks noGrp="1"/>
          </p:cNvSpPr>
          <p:nvPr>
            <p:ph type="title"/>
          </p:nvPr>
        </p:nvSpPr>
        <p:spPr>
          <a:xfrm>
            <a:off x="5032900" y="2108850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거짓</a:t>
            </a:r>
            <a:endParaRPr sz="1200"/>
          </a:p>
        </p:txBody>
      </p:sp>
      <p:sp>
        <p:nvSpPr>
          <p:cNvPr id="283" name="Google Shape;283;p27"/>
          <p:cNvSpPr txBox="1">
            <a:spLocks noGrp="1"/>
          </p:cNvSpPr>
          <p:nvPr>
            <p:ph type="body" idx="3"/>
          </p:nvPr>
        </p:nvSpPr>
        <p:spPr>
          <a:xfrm>
            <a:off x="3743625" y="2625700"/>
            <a:ext cx="1782600" cy="19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Type(True)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bool</a:t>
            </a:r>
            <a:endParaRPr sz="1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6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예외처리 else와 finally</a:t>
            </a:r>
            <a:endParaRPr/>
          </a:p>
        </p:txBody>
      </p:sp>
      <p:sp>
        <p:nvSpPr>
          <p:cNvPr id="1983" name="Google Shape;1983;p16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1984" name="Google Shape;1984;p162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17-1 예외처리.ipynb</a:t>
            </a:r>
            <a:endParaRPr sz="8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85" name="Google Shape;1985;p162"/>
          <p:cNvSpPr txBox="1">
            <a:spLocks noGrp="1"/>
          </p:cNvSpPr>
          <p:nvPr>
            <p:ph type="body" idx="1"/>
          </p:nvPr>
        </p:nvSpPr>
        <p:spPr>
          <a:xfrm>
            <a:off x="1668450" y="1325800"/>
            <a:ext cx="2839500" cy="21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print(10 / 0)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print(“예외오류발생”)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else: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print(“오류발생하지 않음”)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finally: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print(“무조건 실행”)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162"/>
          <p:cNvSpPr txBox="1">
            <a:spLocks noGrp="1"/>
          </p:cNvSpPr>
          <p:nvPr>
            <p:ph type="body" idx="2"/>
          </p:nvPr>
        </p:nvSpPr>
        <p:spPr>
          <a:xfrm>
            <a:off x="4945050" y="1402000"/>
            <a:ext cx="3436800" cy="21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else : 오류가 발생하지 않을때만 동작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finally : 오류발생여부 상관없이 무조건 동작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6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예외 발생시키기 raise</a:t>
            </a:r>
            <a:endParaRPr/>
          </a:p>
        </p:txBody>
      </p:sp>
      <p:sp>
        <p:nvSpPr>
          <p:cNvPr id="1993" name="Google Shape;1993;p16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1994" name="Google Shape;1994;p163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17-1 예외처리.ipynb</a:t>
            </a:r>
            <a:endParaRPr sz="8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95" name="Google Shape;1995;p163"/>
          <p:cNvSpPr txBox="1">
            <a:spLocks noGrp="1"/>
          </p:cNvSpPr>
          <p:nvPr>
            <p:ph type="body" idx="1"/>
          </p:nvPr>
        </p:nvSpPr>
        <p:spPr>
          <a:xfrm>
            <a:off x="1226500" y="1231300"/>
            <a:ext cx="3095700" cy="1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raise Exception(“예외강제발생”)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 Exception as 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print(“예외발생”, 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Google Shape;1996;p163"/>
          <p:cNvSpPr txBox="1">
            <a:spLocks noGrp="1"/>
          </p:cNvSpPr>
          <p:nvPr>
            <p:ph type="body" idx="2"/>
          </p:nvPr>
        </p:nvSpPr>
        <p:spPr>
          <a:xfrm>
            <a:off x="5341300" y="1231300"/>
            <a:ext cx="3095700" cy="23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class MyError(Exception):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def __init__(self):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    super().__init__(“나의오류”)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raise MyError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 Exception as 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print(“예외발생”, 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64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07. 모듈과 패키지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16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모듈</a:t>
            </a:r>
            <a:endParaRPr/>
          </a:p>
        </p:txBody>
      </p:sp>
      <p:sp>
        <p:nvSpPr>
          <p:cNvPr id="2009" name="Google Shape;2009;p16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10" name="Google Shape;2010;p165"/>
          <p:cNvSpPr txBox="1"/>
          <p:nvPr/>
        </p:nvSpPr>
        <p:spPr>
          <a:xfrm>
            <a:off x="3681850" y="40824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calc.py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main.py</a:t>
            </a:r>
            <a:endParaRPr sz="1000"/>
          </a:p>
        </p:txBody>
      </p:sp>
      <p:sp>
        <p:nvSpPr>
          <p:cNvPr id="2011" name="Google Shape;2011;p165"/>
          <p:cNvSpPr txBox="1">
            <a:spLocks noGrp="1"/>
          </p:cNvSpPr>
          <p:nvPr>
            <p:ph type="body" idx="1"/>
          </p:nvPr>
        </p:nvSpPr>
        <p:spPr>
          <a:xfrm>
            <a:off x="1371600" y="1434100"/>
            <a:ext cx="1505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모듈 (</a:t>
            </a:r>
            <a:r>
              <a:rPr lang="ko-KR" b="1">
                <a:solidFill>
                  <a:srgbClr val="FF0000"/>
                </a:solidFill>
              </a:rPr>
              <a:t>calc</a:t>
            </a:r>
            <a:r>
              <a:rPr lang="ko-KR" b="1"/>
              <a:t>.py)</a:t>
            </a:r>
            <a:endParaRPr b="1"/>
          </a:p>
        </p:txBody>
      </p:sp>
      <p:sp>
        <p:nvSpPr>
          <p:cNvPr id="2012" name="Google Shape;2012;p165"/>
          <p:cNvSpPr txBox="1">
            <a:spLocks noGrp="1"/>
          </p:cNvSpPr>
          <p:nvPr>
            <p:ph type="body" idx="2"/>
          </p:nvPr>
        </p:nvSpPr>
        <p:spPr>
          <a:xfrm>
            <a:off x="4267200" y="14341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import</a:t>
            </a:r>
            <a:endParaRPr b="1"/>
          </a:p>
        </p:txBody>
      </p:sp>
      <p:sp>
        <p:nvSpPr>
          <p:cNvPr id="2013" name="Google Shape;2013;p165"/>
          <p:cNvSpPr txBox="1">
            <a:spLocks noGrp="1"/>
          </p:cNvSpPr>
          <p:nvPr>
            <p:ph type="body" idx="3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변수, 함수, 클래스 등을 모아놓은 스크립트 파일</a:t>
            </a:r>
            <a:endParaRPr sz="1800" b="1"/>
          </a:p>
        </p:txBody>
      </p:sp>
      <p:sp>
        <p:nvSpPr>
          <p:cNvPr id="2014" name="Google Shape;2014;p165"/>
          <p:cNvSpPr txBox="1">
            <a:spLocks noGrp="1"/>
          </p:cNvSpPr>
          <p:nvPr>
            <p:ph type="body" idx="4"/>
          </p:nvPr>
        </p:nvSpPr>
        <p:spPr>
          <a:xfrm>
            <a:off x="1025925" y="2005600"/>
            <a:ext cx="15057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name = “calc”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a-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15" name="Google Shape;2015;p165"/>
          <p:cNvSpPr txBox="1">
            <a:spLocks noGrp="1"/>
          </p:cNvSpPr>
          <p:nvPr>
            <p:ph type="body" idx="5"/>
          </p:nvPr>
        </p:nvSpPr>
        <p:spPr>
          <a:xfrm>
            <a:off x="6784850" y="1434100"/>
            <a:ext cx="1280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from import</a:t>
            </a:r>
            <a:endParaRPr b="1"/>
          </a:p>
        </p:txBody>
      </p:sp>
      <p:cxnSp>
        <p:nvCxnSpPr>
          <p:cNvPr id="2016" name="Google Shape;2016;p165"/>
          <p:cNvCxnSpPr/>
          <p:nvPr/>
        </p:nvCxnSpPr>
        <p:spPr>
          <a:xfrm>
            <a:off x="2350000" y="1874525"/>
            <a:ext cx="2030100" cy="246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7" name="Google Shape;2017;p165"/>
          <p:cNvSpPr txBox="1">
            <a:spLocks noGrp="1"/>
          </p:cNvSpPr>
          <p:nvPr>
            <p:ph type="body" idx="6"/>
          </p:nvPr>
        </p:nvSpPr>
        <p:spPr>
          <a:xfrm>
            <a:off x="3653875" y="1975900"/>
            <a:ext cx="22020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import calc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print(calc.add(5,6))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print(calc.sub(5,6))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-1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2018" name="Google Shape;2018;p165"/>
          <p:cNvSpPr txBox="1">
            <a:spLocks noGrp="1"/>
          </p:cNvSpPr>
          <p:nvPr>
            <p:ph type="body" idx="7"/>
          </p:nvPr>
        </p:nvSpPr>
        <p:spPr>
          <a:xfrm>
            <a:off x="6344700" y="1967500"/>
            <a:ext cx="26274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from calc import add, sub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print(add(5,6))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11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print(sub(5,6))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-1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6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시작점 확인 __name__</a:t>
            </a:r>
            <a:endParaRPr/>
          </a:p>
        </p:txBody>
      </p:sp>
      <p:sp>
        <p:nvSpPr>
          <p:cNvPr id="2025" name="Google Shape;2025;p16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26" name="Google Shape;2026;p166"/>
          <p:cNvSpPr txBox="1">
            <a:spLocks noGrp="1"/>
          </p:cNvSpPr>
          <p:nvPr>
            <p:ph type="body" idx="1"/>
          </p:nvPr>
        </p:nvSpPr>
        <p:spPr>
          <a:xfrm>
            <a:off x="2187225" y="1097200"/>
            <a:ext cx="3390600" cy="3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name = “calc”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-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if __name__ == ‘__main__’: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print(“시작점”)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27" name="Google Shape;2027;p166"/>
          <p:cNvSpPr txBox="1">
            <a:spLocks noGrp="1"/>
          </p:cNvSpPr>
          <p:nvPr>
            <p:ph type="body" idx="2"/>
          </p:nvPr>
        </p:nvSpPr>
        <p:spPr>
          <a:xfrm>
            <a:off x="5310725" y="1152075"/>
            <a:ext cx="29280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파이썬은 어떤 모듈에서든 실행가능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해당 모듈이 시작점일경우 </a:t>
            </a:r>
            <a:r>
              <a:rPr lang="ko-KR" sz="1200" b="1">
                <a:solidFill>
                  <a:srgbClr val="FF0000"/>
                </a:solidFill>
              </a:rPr>
              <a:t>__name__</a:t>
            </a:r>
            <a:r>
              <a:rPr lang="ko-KR" sz="1200" b="1"/>
              <a:t> 의 값은 </a:t>
            </a:r>
            <a:r>
              <a:rPr lang="ko-KR" sz="1200" b="1">
                <a:solidFill>
                  <a:srgbClr val="FF0000"/>
                </a:solidFill>
              </a:rPr>
              <a:t>“__main__”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시작점이 아닐경우 </a:t>
            </a:r>
            <a:r>
              <a:rPr lang="ko-KR" sz="1200" b="1">
                <a:solidFill>
                  <a:srgbClr val="FF0000"/>
                </a:solidFill>
              </a:rPr>
              <a:t>__name__</a:t>
            </a:r>
            <a:r>
              <a:rPr lang="ko-KR" sz="1200" b="1"/>
              <a:t> 는 해당 모듈의 </a:t>
            </a:r>
            <a:r>
              <a:rPr lang="ko-KR" sz="1200" b="1">
                <a:solidFill>
                  <a:srgbClr val="FF0000"/>
                </a:solidFill>
              </a:rPr>
              <a:t>모듈명(파일명)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</a:endParaRPr>
          </a:p>
        </p:txBody>
      </p:sp>
      <p:sp>
        <p:nvSpPr>
          <p:cNvPr id="2028" name="Google Shape;2028;p166"/>
          <p:cNvSpPr txBox="1"/>
          <p:nvPr/>
        </p:nvSpPr>
        <p:spPr>
          <a:xfrm>
            <a:off x="3681850" y="40824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calc.py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main.py</a:t>
            </a:r>
            <a:endParaRPr sz="10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6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%%writefile</a:t>
            </a:r>
            <a:endParaRPr/>
          </a:p>
        </p:txBody>
      </p:sp>
      <p:sp>
        <p:nvSpPr>
          <p:cNvPr id="2035" name="Google Shape;2035;p16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36" name="Google Shape;2036;p167"/>
          <p:cNvSpPr txBox="1">
            <a:spLocks noGrp="1"/>
          </p:cNvSpPr>
          <p:nvPr>
            <p:ph type="body" idx="1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iPython Magic command</a:t>
            </a:r>
            <a:endParaRPr sz="1800" b="1"/>
          </a:p>
        </p:txBody>
      </p:sp>
      <p:sp>
        <p:nvSpPr>
          <p:cNvPr id="2037" name="Google Shape;2037;p167"/>
          <p:cNvSpPr txBox="1"/>
          <p:nvPr/>
        </p:nvSpPr>
        <p:spPr>
          <a:xfrm>
            <a:off x="2719775" y="1387625"/>
            <a:ext cx="3829800" cy="2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%%wriefile &lt;file이름&gt;.py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jupyter의 코드를 파일로 저장.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6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패키지</a:t>
            </a:r>
            <a:endParaRPr/>
          </a:p>
        </p:txBody>
      </p:sp>
      <p:sp>
        <p:nvSpPr>
          <p:cNvPr id="2044" name="Google Shape;2044;p16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45" name="Google Shape;2045;p168"/>
          <p:cNvSpPr txBox="1">
            <a:spLocks noGrp="1"/>
          </p:cNvSpPr>
          <p:nvPr>
            <p:ph type="body" idx="1"/>
          </p:nvPr>
        </p:nvSpPr>
        <p:spPr>
          <a:xfrm>
            <a:off x="826000" y="1434100"/>
            <a:ext cx="212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모듈 (pkcalc/calc.py)</a:t>
            </a:r>
            <a:endParaRPr b="1"/>
          </a:p>
        </p:txBody>
      </p:sp>
      <p:sp>
        <p:nvSpPr>
          <p:cNvPr id="2046" name="Google Shape;2046;p168"/>
          <p:cNvSpPr txBox="1">
            <a:spLocks noGrp="1"/>
          </p:cNvSpPr>
          <p:nvPr>
            <p:ph type="body" idx="2"/>
          </p:nvPr>
        </p:nvSpPr>
        <p:spPr>
          <a:xfrm>
            <a:off x="4233675" y="14463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import</a:t>
            </a:r>
            <a:endParaRPr b="1"/>
          </a:p>
        </p:txBody>
      </p:sp>
      <p:sp>
        <p:nvSpPr>
          <p:cNvPr id="2047" name="Google Shape;2047;p168"/>
          <p:cNvSpPr txBox="1">
            <a:spLocks noGrp="1"/>
          </p:cNvSpPr>
          <p:nvPr>
            <p:ph type="body" idx="3"/>
          </p:nvPr>
        </p:nvSpPr>
        <p:spPr>
          <a:xfrm>
            <a:off x="1120175" y="81825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여러가지 모듈을 모아놓은것</a:t>
            </a:r>
            <a:endParaRPr sz="1800" b="1"/>
          </a:p>
        </p:txBody>
      </p:sp>
      <p:sp>
        <p:nvSpPr>
          <p:cNvPr id="2048" name="Google Shape;2048;p168"/>
          <p:cNvSpPr txBox="1">
            <a:spLocks noGrp="1"/>
          </p:cNvSpPr>
          <p:nvPr>
            <p:ph type="body" idx="4"/>
          </p:nvPr>
        </p:nvSpPr>
        <p:spPr>
          <a:xfrm>
            <a:off x="1025925" y="2005600"/>
            <a:ext cx="15057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a-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49" name="Google Shape;2049;p168"/>
          <p:cNvSpPr txBox="1">
            <a:spLocks noGrp="1"/>
          </p:cNvSpPr>
          <p:nvPr>
            <p:ph type="body" idx="5"/>
          </p:nvPr>
        </p:nvSpPr>
        <p:spPr>
          <a:xfrm>
            <a:off x="6784850" y="1434100"/>
            <a:ext cx="1280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from import</a:t>
            </a:r>
            <a:endParaRPr b="1"/>
          </a:p>
        </p:txBody>
      </p:sp>
      <p:sp>
        <p:nvSpPr>
          <p:cNvPr id="2050" name="Google Shape;2050;p168"/>
          <p:cNvSpPr txBox="1"/>
          <p:nvPr/>
        </p:nvSpPr>
        <p:spPr>
          <a:xfrm>
            <a:off x="3681850" y="39300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pkcalc/calc.py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pkcalc/__init__.py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pk_main.py</a:t>
            </a:r>
            <a:endParaRPr sz="1000"/>
          </a:p>
        </p:txBody>
      </p:sp>
      <p:sp>
        <p:nvSpPr>
          <p:cNvPr id="2051" name="Google Shape;2051;p168"/>
          <p:cNvSpPr txBox="1">
            <a:spLocks noGrp="1"/>
          </p:cNvSpPr>
          <p:nvPr>
            <p:ph type="body" idx="6"/>
          </p:nvPr>
        </p:nvSpPr>
        <p:spPr>
          <a:xfrm>
            <a:off x="3537425" y="1984946"/>
            <a:ext cx="22020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import pkcalc.calc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print(calc.name)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calc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prtin(calc.add(5,6)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2052" name="Google Shape;2052;p168"/>
          <p:cNvSpPr txBox="1">
            <a:spLocks noGrp="1"/>
          </p:cNvSpPr>
          <p:nvPr>
            <p:ph type="body" idx="7"/>
          </p:nvPr>
        </p:nvSpPr>
        <p:spPr>
          <a:xfrm>
            <a:off x="5980100" y="1984946"/>
            <a:ext cx="2928000" cy="19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from pkcalc.calc import name, add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print(name)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calc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prtin(add(5,6)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6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패키지명으로 import (__init__.py)</a:t>
            </a:r>
            <a:endParaRPr/>
          </a:p>
        </p:txBody>
      </p:sp>
      <p:sp>
        <p:nvSpPr>
          <p:cNvPr id="2059" name="Google Shape;2059;p16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60" name="Google Shape;2060;p169"/>
          <p:cNvSpPr txBox="1">
            <a:spLocks noGrp="1"/>
          </p:cNvSpPr>
          <p:nvPr>
            <p:ph type="body" idx="1"/>
          </p:nvPr>
        </p:nvSpPr>
        <p:spPr>
          <a:xfrm>
            <a:off x="2121400" y="1434100"/>
            <a:ext cx="212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모듈 (pkcalc/calc.py)</a:t>
            </a:r>
            <a:endParaRPr b="1"/>
          </a:p>
        </p:txBody>
      </p:sp>
      <p:sp>
        <p:nvSpPr>
          <p:cNvPr id="2061" name="Google Shape;2061;p169"/>
          <p:cNvSpPr txBox="1">
            <a:spLocks noGrp="1"/>
          </p:cNvSpPr>
          <p:nvPr>
            <p:ph type="body" idx="2"/>
          </p:nvPr>
        </p:nvSpPr>
        <p:spPr>
          <a:xfrm>
            <a:off x="5117600" y="1446300"/>
            <a:ext cx="187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pkcalc/__init__.py</a:t>
            </a:r>
            <a:endParaRPr b="1"/>
          </a:p>
        </p:txBody>
      </p:sp>
      <p:sp>
        <p:nvSpPr>
          <p:cNvPr id="2062" name="Google Shape;2062;p169"/>
          <p:cNvSpPr txBox="1">
            <a:spLocks noGrp="1"/>
          </p:cNvSpPr>
          <p:nvPr>
            <p:ph type="body" idx="3"/>
          </p:nvPr>
        </p:nvSpPr>
        <p:spPr>
          <a:xfrm>
            <a:off x="4949275" y="1975900"/>
            <a:ext cx="22020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from .calc import add, sub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2063" name="Google Shape;2063;p169"/>
          <p:cNvSpPr txBox="1">
            <a:spLocks noGrp="1"/>
          </p:cNvSpPr>
          <p:nvPr>
            <p:ph type="body" idx="4"/>
          </p:nvPr>
        </p:nvSpPr>
        <p:spPr>
          <a:xfrm>
            <a:off x="2321325" y="2005600"/>
            <a:ext cx="15057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a-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64" name="Google Shape;2064;p169"/>
          <p:cNvSpPr txBox="1"/>
          <p:nvPr/>
        </p:nvSpPr>
        <p:spPr>
          <a:xfrm>
            <a:off x="3681850" y="39300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pkcalc/calc.py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pkcalc/__init__.py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pk_main.py</a:t>
            </a:r>
            <a:endParaRPr sz="1000"/>
          </a:p>
        </p:txBody>
      </p:sp>
      <p:sp>
        <p:nvSpPr>
          <p:cNvPr id="2065" name="Google Shape;2065;p169"/>
          <p:cNvSpPr txBox="1"/>
          <p:nvPr/>
        </p:nvSpPr>
        <p:spPr>
          <a:xfrm>
            <a:off x="2627250" y="3672600"/>
            <a:ext cx="44220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import pkcalc # 사용 가능.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import pkcalc as pc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&gt;&gt;&gt; pkcalc.add(1,3)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7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모듈과 패키지를 찾는경로</a:t>
            </a:r>
            <a:endParaRPr/>
          </a:p>
        </p:txBody>
      </p:sp>
      <p:sp>
        <p:nvSpPr>
          <p:cNvPr id="2072" name="Google Shape;2072;p17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73" name="Google Shape;2073;p170"/>
          <p:cNvSpPr txBox="1">
            <a:spLocks noGrp="1"/>
          </p:cNvSpPr>
          <p:nvPr>
            <p:ph type="body" idx="1"/>
          </p:nvPr>
        </p:nvSpPr>
        <p:spPr>
          <a:xfrm>
            <a:off x="771950" y="1447825"/>
            <a:ext cx="18189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import sys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print(sys.path)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70"/>
          <p:cNvSpPr txBox="1"/>
          <p:nvPr/>
        </p:nvSpPr>
        <p:spPr>
          <a:xfrm>
            <a:off x="3681850" y="4234875"/>
            <a:ext cx="5290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main.py</a:t>
            </a:r>
            <a:endParaRPr sz="1000"/>
          </a:p>
        </p:txBody>
      </p:sp>
      <p:sp>
        <p:nvSpPr>
          <p:cNvPr id="2075" name="Google Shape;2075;p170"/>
          <p:cNvSpPr txBox="1">
            <a:spLocks noGrp="1"/>
          </p:cNvSpPr>
          <p:nvPr>
            <p:ph type="body" idx="2"/>
          </p:nvPr>
        </p:nvSpPr>
        <p:spPr>
          <a:xfrm>
            <a:off x="845100" y="2376750"/>
            <a:ext cx="4818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site-packages 폴더에 pip로 설치한 패키지가 들어감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7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연습문제!!</a:t>
            </a:r>
            <a:endParaRPr/>
          </a:p>
        </p:txBody>
      </p:sp>
      <p:sp>
        <p:nvSpPr>
          <p:cNvPr id="2082" name="Google Shape;2082;p17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171"/>
          <p:cNvSpPr txBox="1"/>
          <p:nvPr/>
        </p:nvSpPr>
        <p:spPr>
          <a:xfrm>
            <a:off x="5411100" y="1329525"/>
            <a:ext cx="2716500" cy="2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12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1121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122111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112213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12221131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1123123111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4" name="Google Shape;2084;p171"/>
          <p:cNvSpPr txBox="1"/>
          <p:nvPr/>
        </p:nvSpPr>
        <p:spPr>
          <a:xfrm>
            <a:off x="1016375" y="1329525"/>
            <a:ext cx="4206000" cy="23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오른쪽 수열은 ‘개미수열’이라고 불립니다.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사용자로부터 n값을 입력받아서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n번째 위치에 있는 수열을 출력하시오.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비교연산자</a:t>
            </a:r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291" name="Google Shape;291;p2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292" name="Google Shape;292;p28"/>
          <p:cNvSpPr txBox="1">
            <a:spLocks noGrp="1"/>
          </p:cNvSpPr>
          <p:nvPr>
            <p:ph type="body" idx="1"/>
          </p:nvPr>
        </p:nvSpPr>
        <p:spPr>
          <a:xfrm>
            <a:off x="1108425" y="1235125"/>
            <a:ext cx="5859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&gt;</a:t>
            </a:r>
            <a:endParaRPr sz="3600"/>
          </a:p>
        </p:txBody>
      </p:sp>
      <p:cxnSp>
        <p:nvCxnSpPr>
          <p:cNvPr id="293" name="Google Shape;293;p28"/>
          <p:cNvCxnSpPr/>
          <p:nvPr/>
        </p:nvCxnSpPr>
        <p:spPr>
          <a:xfrm>
            <a:off x="10346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8534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크다</a:t>
            </a:r>
            <a:endParaRPr sz="1200"/>
          </a:p>
        </p:txBody>
      </p:sp>
      <p:sp>
        <p:nvSpPr>
          <p:cNvPr id="295" name="Google Shape;295;p28"/>
          <p:cNvSpPr txBox="1">
            <a:spLocks noGrp="1"/>
          </p:cNvSpPr>
          <p:nvPr>
            <p:ph type="body" idx="2"/>
          </p:nvPr>
        </p:nvSpPr>
        <p:spPr>
          <a:xfrm>
            <a:off x="3277475" y="3173950"/>
            <a:ext cx="17826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print(3 &gt; 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print(10 != 10)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Type(10==10)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bool</a:t>
            </a:r>
            <a:endParaRPr sz="1200"/>
          </a:p>
        </p:txBody>
      </p:sp>
      <p:sp>
        <p:nvSpPr>
          <p:cNvPr id="296" name="Google Shape;296;p28"/>
          <p:cNvSpPr txBox="1">
            <a:spLocks noGrp="1"/>
          </p:cNvSpPr>
          <p:nvPr>
            <p:ph type="body" idx="3"/>
          </p:nvPr>
        </p:nvSpPr>
        <p:spPr>
          <a:xfrm>
            <a:off x="1908625" y="1235125"/>
            <a:ext cx="800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&gt;=</a:t>
            </a:r>
            <a:endParaRPr sz="3600"/>
          </a:p>
        </p:txBody>
      </p:sp>
      <p:cxnSp>
        <p:nvCxnSpPr>
          <p:cNvPr id="297" name="Google Shape;297;p28"/>
          <p:cNvCxnSpPr/>
          <p:nvPr/>
        </p:nvCxnSpPr>
        <p:spPr>
          <a:xfrm>
            <a:off x="19872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28"/>
          <p:cNvSpPr txBox="1">
            <a:spLocks noGrp="1"/>
          </p:cNvSpPr>
          <p:nvPr>
            <p:ph type="title"/>
          </p:nvPr>
        </p:nvSpPr>
        <p:spPr>
          <a:xfrm>
            <a:off x="18060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크거나같다</a:t>
            </a:r>
            <a:endParaRPr sz="1200"/>
          </a:p>
        </p:txBody>
      </p:sp>
      <p:sp>
        <p:nvSpPr>
          <p:cNvPr id="299" name="Google Shape;299;p28"/>
          <p:cNvSpPr txBox="1">
            <a:spLocks noGrp="1"/>
          </p:cNvSpPr>
          <p:nvPr>
            <p:ph type="body" idx="4"/>
          </p:nvPr>
        </p:nvSpPr>
        <p:spPr>
          <a:xfrm>
            <a:off x="3775425" y="1235125"/>
            <a:ext cx="5859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&lt;</a:t>
            </a:r>
            <a:endParaRPr sz="3600"/>
          </a:p>
        </p:txBody>
      </p:sp>
      <p:cxnSp>
        <p:nvCxnSpPr>
          <p:cNvPr id="300" name="Google Shape;300;p28"/>
          <p:cNvCxnSpPr/>
          <p:nvPr/>
        </p:nvCxnSpPr>
        <p:spPr>
          <a:xfrm>
            <a:off x="37016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35204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작다</a:t>
            </a:r>
            <a:endParaRPr sz="1200"/>
          </a:p>
        </p:txBody>
      </p:sp>
      <p:sp>
        <p:nvSpPr>
          <p:cNvPr id="302" name="Google Shape;302;p28"/>
          <p:cNvSpPr txBox="1">
            <a:spLocks noGrp="1"/>
          </p:cNvSpPr>
          <p:nvPr>
            <p:ph type="body" idx="5"/>
          </p:nvPr>
        </p:nvSpPr>
        <p:spPr>
          <a:xfrm>
            <a:off x="4575625" y="1235125"/>
            <a:ext cx="800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&lt;=</a:t>
            </a:r>
            <a:endParaRPr sz="3600"/>
          </a:p>
        </p:txBody>
      </p:sp>
      <p:cxnSp>
        <p:nvCxnSpPr>
          <p:cNvPr id="303" name="Google Shape;303;p28"/>
          <p:cNvCxnSpPr/>
          <p:nvPr/>
        </p:nvCxnSpPr>
        <p:spPr>
          <a:xfrm>
            <a:off x="46542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44730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작거나같다</a:t>
            </a:r>
            <a:endParaRPr sz="1200"/>
          </a:p>
        </p:txBody>
      </p:sp>
      <p:sp>
        <p:nvSpPr>
          <p:cNvPr id="305" name="Google Shape;305;p28"/>
          <p:cNvSpPr txBox="1">
            <a:spLocks noGrp="1"/>
          </p:cNvSpPr>
          <p:nvPr>
            <p:ph type="body" idx="6"/>
          </p:nvPr>
        </p:nvSpPr>
        <p:spPr>
          <a:xfrm>
            <a:off x="6304125" y="1235125"/>
            <a:ext cx="800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==</a:t>
            </a:r>
            <a:endParaRPr sz="3600"/>
          </a:p>
        </p:txBody>
      </p:sp>
      <p:cxnSp>
        <p:nvCxnSpPr>
          <p:cNvPr id="306" name="Google Shape;306;p28"/>
          <p:cNvCxnSpPr/>
          <p:nvPr/>
        </p:nvCxnSpPr>
        <p:spPr>
          <a:xfrm>
            <a:off x="64448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28"/>
          <p:cNvSpPr txBox="1">
            <a:spLocks noGrp="1"/>
          </p:cNvSpPr>
          <p:nvPr>
            <p:ph type="title"/>
          </p:nvPr>
        </p:nvSpPr>
        <p:spPr>
          <a:xfrm>
            <a:off x="62636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같다</a:t>
            </a:r>
            <a:endParaRPr sz="1200"/>
          </a:p>
        </p:txBody>
      </p:sp>
      <p:sp>
        <p:nvSpPr>
          <p:cNvPr id="308" name="Google Shape;308;p28"/>
          <p:cNvSpPr txBox="1">
            <a:spLocks noGrp="1"/>
          </p:cNvSpPr>
          <p:nvPr>
            <p:ph type="body" idx="7"/>
          </p:nvPr>
        </p:nvSpPr>
        <p:spPr>
          <a:xfrm>
            <a:off x="7318825" y="1235125"/>
            <a:ext cx="800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!=</a:t>
            </a:r>
            <a:endParaRPr sz="3600"/>
          </a:p>
        </p:txBody>
      </p:sp>
      <p:cxnSp>
        <p:nvCxnSpPr>
          <p:cNvPr id="309" name="Google Shape;309;p28"/>
          <p:cNvCxnSpPr/>
          <p:nvPr/>
        </p:nvCxnSpPr>
        <p:spPr>
          <a:xfrm>
            <a:off x="73974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72162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같지않다</a:t>
            </a:r>
            <a:endParaRPr sz="1200"/>
          </a:p>
        </p:txBody>
      </p:sp>
      <p:sp>
        <p:nvSpPr>
          <p:cNvPr id="311" name="Google Shape;311;p28"/>
          <p:cNvSpPr txBox="1">
            <a:spLocks noGrp="1"/>
          </p:cNvSpPr>
          <p:nvPr>
            <p:ph type="body" idx="8"/>
          </p:nvPr>
        </p:nvSpPr>
        <p:spPr>
          <a:xfrm>
            <a:off x="3170850" y="2581125"/>
            <a:ext cx="318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연산결과는 Boolean</a:t>
            </a:r>
            <a:endParaRPr sz="24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7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연습문제2</a:t>
            </a:r>
            <a:endParaRPr/>
          </a:p>
        </p:txBody>
      </p:sp>
      <p:sp>
        <p:nvSpPr>
          <p:cNvPr id="2091" name="Google Shape;2091;p17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172"/>
          <p:cNvSpPr txBox="1"/>
          <p:nvPr/>
        </p:nvSpPr>
        <p:spPr>
          <a:xfrm>
            <a:off x="5411100" y="1329525"/>
            <a:ext cx="2716500" cy="2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    --- 1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    --- 2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2    --- 3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3    --- 4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5    --- 5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8    --- 6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3" name="Google Shape;2093;p172"/>
          <p:cNvSpPr txBox="1"/>
          <p:nvPr/>
        </p:nvSpPr>
        <p:spPr>
          <a:xfrm>
            <a:off x="1054625" y="1329525"/>
            <a:ext cx="4206000" cy="23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피보나치 수열 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사용자로부터 숫자 n을 입력 받아서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피보나치 수열의 n번째 값을 출력하여라.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피보나치 수열: A_n 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예) 입력: 7 =&gt; 13이 출력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94" name="Google Shape;2094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200" y="3692025"/>
            <a:ext cx="6618874" cy="7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논리연산자</a:t>
            </a:r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319" name="Google Shape;319;p2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320" name="Google Shape;320;p29"/>
          <p:cNvSpPr txBox="1">
            <a:spLocks noGrp="1"/>
          </p:cNvSpPr>
          <p:nvPr>
            <p:ph type="body" idx="1"/>
          </p:nvPr>
        </p:nvSpPr>
        <p:spPr>
          <a:xfrm>
            <a:off x="1394325" y="1311325"/>
            <a:ext cx="10038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and</a:t>
            </a:r>
            <a:endParaRPr sz="3600"/>
          </a:p>
        </p:txBody>
      </p:sp>
      <p:sp>
        <p:nvSpPr>
          <p:cNvPr id="321" name="Google Shape;321;p29"/>
          <p:cNvSpPr txBox="1">
            <a:spLocks noGrp="1"/>
          </p:cNvSpPr>
          <p:nvPr>
            <p:ph type="title"/>
          </p:nvPr>
        </p:nvSpPr>
        <p:spPr>
          <a:xfrm>
            <a:off x="1165550" y="21497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모두가 True 면 True</a:t>
            </a:r>
            <a:endParaRPr sz="1200"/>
          </a:p>
        </p:txBody>
      </p:sp>
      <p:sp>
        <p:nvSpPr>
          <p:cNvPr id="322" name="Google Shape;322;p29"/>
          <p:cNvSpPr txBox="1">
            <a:spLocks noGrp="1"/>
          </p:cNvSpPr>
          <p:nvPr>
            <p:ph type="body" idx="2"/>
          </p:nvPr>
        </p:nvSpPr>
        <p:spPr>
          <a:xfrm>
            <a:off x="1241750" y="2603950"/>
            <a:ext cx="17826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True and 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True and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False and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23" name="Google Shape;323;p29"/>
          <p:cNvSpPr txBox="1">
            <a:spLocks noGrp="1"/>
          </p:cNvSpPr>
          <p:nvPr>
            <p:ph type="body" idx="3"/>
          </p:nvPr>
        </p:nvSpPr>
        <p:spPr>
          <a:xfrm>
            <a:off x="4228575" y="1289025"/>
            <a:ext cx="10038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or</a:t>
            </a:r>
            <a:endParaRPr sz="3600"/>
          </a:p>
        </p:txBody>
      </p:sp>
      <p:sp>
        <p:nvSpPr>
          <p:cNvPr id="324" name="Google Shape;324;p29"/>
          <p:cNvSpPr txBox="1">
            <a:spLocks noGrp="1"/>
          </p:cNvSpPr>
          <p:nvPr>
            <p:ph type="body" idx="4"/>
          </p:nvPr>
        </p:nvSpPr>
        <p:spPr>
          <a:xfrm>
            <a:off x="6698800" y="1311325"/>
            <a:ext cx="10038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not</a:t>
            </a:r>
            <a:endParaRPr sz="3600"/>
          </a:p>
        </p:txBody>
      </p:sp>
      <p:cxnSp>
        <p:nvCxnSpPr>
          <p:cNvPr id="325" name="Google Shape;325;p29"/>
          <p:cNvCxnSpPr/>
          <p:nvPr/>
        </p:nvCxnSpPr>
        <p:spPr>
          <a:xfrm>
            <a:off x="1494875" y="208522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29"/>
          <p:cNvCxnSpPr/>
          <p:nvPr/>
        </p:nvCxnSpPr>
        <p:spPr>
          <a:xfrm>
            <a:off x="4171475" y="208522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29"/>
          <p:cNvCxnSpPr/>
          <p:nvPr/>
        </p:nvCxnSpPr>
        <p:spPr>
          <a:xfrm>
            <a:off x="6740925" y="208522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3792125" y="218317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하나만 True 면 True</a:t>
            </a:r>
            <a:endParaRPr sz="1200"/>
          </a:p>
        </p:txBody>
      </p:sp>
      <p:sp>
        <p:nvSpPr>
          <p:cNvPr id="329" name="Google Shape;329;p29"/>
          <p:cNvSpPr txBox="1">
            <a:spLocks noGrp="1"/>
          </p:cNvSpPr>
          <p:nvPr>
            <p:ph type="title"/>
          </p:nvPr>
        </p:nvSpPr>
        <p:spPr>
          <a:xfrm>
            <a:off x="6833650" y="2183175"/>
            <a:ext cx="734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반대</a:t>
            </a:r>
            <a:endParaRPr sz="1200"/>
          </a:p>
        </p:txBody>
      </p:sp>
      <p:sp>
        <p:nvSpPr>
          <p:cNvPr id="330" name="Google Shape;330;p29"/>
          <p:cNvSpPr txBox="1">
            <a:spLocks noGrp="1"/>
          </p:cNvSpPr>
          <p:nvPr>
            <p:ph type="body" idx="5"/>
          </p:nvPr>
        </p:nvSpPr>
        <p:spPr>
          <a:xfrm>
            <a:off x="3973300" y="2581100"/>
            <a:ext cx="17826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True or 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True or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False or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31" name="Google Shape;331;p29"/>
          <p:cNvSpPr txBox="1">
            <a:spLocks noGrp="1"/>
          </p:cNvSpPr>
          <p:nvPr>
            <p:ph type="body" idx="6"/>
          </p:nvPr>
        </p:nvSpPr>
        <p:spPr>
          <a:xfrm>
            <a:off x="6597625" y="2611575"/>
            <a:ext cx="17826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not 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not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비교 + 논리 연산자</a:t>
            </a:r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339" name="Google Shape;339;p3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340" name="Google Shape;340;p30"/>
          <p:cNvSpPr txBox="1">
            <a:spLocks noGrp="1"/>
          </p:cNvSpPr>
          <p:nvPr>
            <p:ph type="body" idx="1"/>
          </p:nvPr>
        </p:nvSpPr>
        <p:spPr>
          <a:xfrm>
            <a:off x="2461125" y="1082725"/>
            <a:ext cx="46773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5 &gt; 10 and 20 == 20</a:t>
            </a:r>
            <a:endParaRPr sz="3600"/>
          </a:p>
        </p:txBody>
      </p:sp>
      <p:sp>
        <p:nvSpPr>
          <p:cNvPr id="341" name="Google Shape;341;p30"/>
          <p:cNvSpPr txBox="1">
            <a:spLocks noGrp="1"/>
          </p:cNvSpPr>
          <p:nvPr>
            <p:ph type="title"/>
          </p:nvPr>
        </p:nvSpPr>
        <p:spPr>
          <a:xfrm>
            <a:off x="2403025" y="187892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5280350" y="187892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  <p:cxnSp>
        <p:nvCxnSpPr>
          <p:cNvPr id="343" name="Google Shape;343;p30"/>
          <p:cNvCxnSpPr/>
          <p:nvPr/>
        </p:nvCxnSpPr>
        <p:spPr>
          <a:xfrm>
            <a:off x="2549325" y="1838350"/>
            <a:ext cx="12942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0"/>
          <p:cNvCxnSpPr/>
          <p:nvPr/>
        </p:nvCxnSpPr>
        <p:spPr>
          <a:xfrm>
            <a:off x="4978600" y="1838350"/>
            <a:ext cx="1946400" cy="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30"/>
          <p:cNvCxnSpPr>
            <a:endCxn id="342" idx="2"/>
          </p:cNvCxnSpPr>
          <p:nvPr/>
        </p:nvCxnSpPr>
        <p:spPr>
          <a:xfrm rot="10800000" flipH="1">
            <a:off x="3204500" y="2178925"/>
            <a:ext cx="2861400" cy="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30"/>
          <p:cNvSpPr txBox="1">
            <a:spLocks noGrp="1"/>
          </p:cNvSpPr>
          <p:nvPr>
            <p:ph type="title"/>
          </p:nvPr>
        </p:nvSpPr>
        <p:spPr>
          <a:xfrm>
            <a:off x="3768550" y="221080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47" name="Google Shape;347;p30"/>
          <p:cNvSpPr txBox="1">
            <a:spLocks noGrp="1"/>
          </p:cNvSpPr>
          <p:nvPr>
            <p:ph type="body" idx="2"/>
          </p:nvPr>
        </p:nvSpPr>
        <p:spPr>
          <a:xfrm>
            <a:off x="2566375" y="2663125"/>
            <a:ext cx="46773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5 == 5 or 10 != 10</a:t>
            </a:r>
            <a:endParaRPr sz="3600"/>
          </a:p>
        </p:txBody>
      </p:sp>
      <p:sp>
        <p:nvSpPr>
          <p:cNvPr id="348" name="Google Shape;348;p30"/>
          <p:cNvSpPr txBox="1">
            <a:spLocks noGrp="1"/>
          </p:cNvSpPr>
          <p:nvPr>
            <p:ph type="title"/>
          </p:nvPr>
        </p:nvSpPr>
        <p:spPr>
          <a:xfrm>
            <a:off x="2508275" y="345932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  <p:sp>
        <p:nvSpPr>
          <p:cNvPr id="349" name="Google Shape;349;p30"/>
          <p:cNvSpPr txBox="1">
            <a:spLocks noGrp="1"/>
          </p:cNvSpPr>
          <p:nvPr>
            <p:ph type="title"/>
          </p:nvPr>
        </p:nvSpPr>
        <p:spPr>
          <a:xfrm>
            <a:off x="5385600" y="345932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cxnSp>
        <p:nvCxnSpPr>
          <p:cNvPr id="350" name="Google Shape;350;p30"/>
          <p:cNvCxnSpPr/>
          <p:nvPr/>
        </p:nvCxnSpPr>
        <p:spPr>
          <a:xfrm>
            <a:off x="2654575" y="3418750"/>
            <a:ext cx="12942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0"/>
          <p:cNvCxnSpPr/>
          <p:nvPr/>
        </p:nvCxnSpPr>
        <p:spPr>
          <a:xfrm>
            <a:off x="4864400" y="3409450"/>
            <a:ext cx="1946400" cy="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30"/>
          <p:cNvCxnSpPr>
            <a:endCxn id="349" idx="2"/>
          </p:cNvCxnSpPr>
          <p:nvPr/>
        </p:nvCxnSpPr>
        <p:spPr>
          <a:xfrm rot="10800000" flipH="1">
            <a:off x="3309750" y="3759325"/>
            <a:ext cx="2861400" cy="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30"/>
          <p:cNvSpPr txBox="1">
            <a:spLocks noGrp="1"/>
          </p:cNvSpPr>
          <p:nvPr>
            <p:ph type="title"/>
          </p:nvPr>
        </p:nvSpPr>
        <p:spPr>
          <a:xfrm>
            <a:off x="3873800" y="379120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Boolean 형변환 (other → bool)</a:t>
            </a:r>
            <a:endParaRPr/>
          </a:p>
        </p:txBody>
      </p:sp>
      <p:sp>
        <p:nvSpPr>
          <p:cNvPr id="360" name="Google Shape;360;p3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03-1 산술연산.ipynb </a:t>
            </a:r>
            <a:r>
              <a:rPr lang="ko-KR" sz="1000"/>
              <a:t> </a:t>
            </a:r>
            <a:endParaRPr sz="1000"/>
          </a:p>
        </p:txBody>
      </p:sp>
      <p:sp>
        <p:nvSpPr>
          <p:cNvPr id="361" name="Google Shape;361;p31"/>
          <p:cNvSpPr txBox="1">
            <a:spLocks noGrp="1"/>
          </p:cNvSpPr>
          <p:nvPr>
            <p:ph type="body" idx="1"/>
          </p:nvPr>
        </p:nvSpPr>
        <p:spPr>
          <a:xfrm>
            <a:off x="7347550" y="1449675"/>
            <a:ext cx="17214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정수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실수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True/False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문자열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리스트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튜플형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집합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dictionary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362" name="Google Shape;362;p31"/>
          <p:cNvSpPr txBox="1">
            <a:spLocks noGrp="1"/>
          </p:cNvSpPr>
          <p:nvPr>
            <p:ph type="body" idx="2"/>
          </p:nvPr>
        </p:nvSpPr>
        <p:spPr>
          <a:xfrm>
            <a:off x="6940875" y="1449675"/>
            <a:ext cx="7533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int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float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bool</a:t>
            </a:r>
            <a:endParaRPr sz="1200" b="1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str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list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tuple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set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6769500" y="1231750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177125" y="1231750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숫자 자료형은 0이면 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나머지는 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0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 = -10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bool(b)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2374500" y="1231750"/>
            <a:ext cx="43950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str, list, tuple, set, dict 등 요소가 있는 자료형은  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요소가 있으면 True, 요소가 없으면 False </a:t>
            </a:r>
            <a:endParaRPr/>
          </a:p>
        </p:txBody>
      </p:sp>
      <p:sp>
        <p:nvSpPr>
          <p:cNvPr id="366" name="Google Shape;366;p31"/>
          <p:cNvSpPr txBox="1"/>
          <p:nvPr/>
        </p:nvSpPr>
        <p:spPr>
          <a:xfrm>
            <a:off x="4572000" y="1991175"/>
            <a:ext cx="2197500" cy="26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 = ()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tuble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b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{1, 2}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set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{}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dict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2374625" y="1991175"/>
            <a:ext cx="2197500" cy="26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“”  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str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“hello python”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str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bool([])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list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bool([1,2,3])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list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 (Variable)</a:t>
            </a:r>
            <a:endParaRPr sz="180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2507870" y="1244650"/>
            <a:ext cx="43947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X = 10</a:t>
            </a:r>
            <a:endParaRPr sz="3000"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3127575" y="3465350"/>
            <a:ext cx="2889000" cy="8562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/>
              <a:t>영문, 숫자 사용가능</a:t>
            </a:r>
            <a:endParaRPr sz="10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/>
              <a:t>대소문자 구분</a:t>
            </a:r>
            <a:endParaRPr sz="10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/>
              <a:t>숫자부터 시작할수 없음</a:t>
            </a:r>
            <a:endParaRPr sz="10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/>
              <a:t>특수문자 사용불가 (+, -, *, /, $ 등)</a:t>
            </a:r>
            <a:endParaRPr sz="10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/>
              <a:t>파이썬의 키워드 사용불가</a:t>
            </a:r>
            <a:endParaRPr sz="1000" b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2846840" y="2173650"/>
            <a:ext cx="43947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x, y, z = 10, 20, 30</a:t>
            </a:r>
            <a:endParaRPr sz="3000"/>
          </a:p>
        </p:txBody>
      </p:sp>
      <p:cxnSp>
        <p:nvCxnSpPr>
          <p:cNvPr id="98" name="Google Shape;98;p14"/>
          <p:cNvCxnSpPr/>
          <p:nvPr/>
        </p:nvCxnSpPr>
        <p:spPr>
          <a:xfrm>
            <a:off x="3869125" y="1839100"/>
            <a:ext cx="64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3735475" y="1903050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변수명</a:t>
            </a:r>
            <a:endParaRPr sz="1200"/>
          </a:p>
        </p:txBody>
      </p:sp>
      <p:cxnSp>
        <p:nvCxnSpPr>
          <p:cNvPr id="100" name="Google Shape;100;p14"/>
          <p:cNvCxnSpPr/>
          <p:nvPr/>
        </p:nvCxnSpPr>
        <p:spPr>
          <a:xfrm>
            <a:off x="4712100" y="1839100"/>
            <a:ext cx="64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4566775" y="1903050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값</a:t>
            </a:r>
            <a:endParaRPr sz="1200"/>
          </a:p>
        </p:txBody>
      </p:sp>
      <p:cxnSp>
        <p:nvCxnSpPr>
          <p:cNvPr id="102" name="Google Shape;102;p14"/>
          <p:cNvCxnSpPr/>
          <p:nvPr/>
        </p:nvCxnSpPr>
        <p:spPr>
          <a:xfrm>
            <a:off x="3294969" y="2854675"/>
            <a:ext cx="119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3480516" y="2918622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변수명</a:t>
            </a:r>
            <a:endParaRPr sz="120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991219" y="2854675"/>
            <a:ext cx="173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5259477" y="2918622"/>
            <a:ext cx="13119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값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3</a:t>
            </a:r>
            <a:endParaRPr/>
          </a:p>
        </p:txBody>
      </p:sp>
      <p:sp>
        <p:nvSpPr>
          <p:cNvPr id="375" name="Google Shape;375;p3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376" name="Google Shape;376;p3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05-1 실습02.ipynb </a:t>
            </a:r>
            <a:endParaRPr sz="1000" b="1"/>
          </a:p>
        </p:txBody>
      </p:sp>
      <p:sp>
        <p:nvSpPr>
          <p:cNvPr id="377" name="Google Shape;377;p32"/>
          <p:cNvSpPr txBox="1">
            <a:spLocks noGrp="1"/>
          </p:cNvSpPr>
          <p:nvPr>
            <p:ph type="body" idx="1"/>
          </p:nvPr>
        </p:nvSpPr>
        <p:spPr>
          <a:xfrm>
            <a:off x="2058050" y="894475"/>
            <a:ext cx="5147100" cy="13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사용자로부터 점수를 3개 입력받아 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모든 점수가 65점보다 클 경우 True 아닐경우 False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를 출력하세요</a:t>
            </a:r>
            <a:endParaRPr sz="1800" b="1"/>
          </a:p>
        </p:txBody>
      </p:sp>
      <p:sp>
        <p:nvSpPr>
          <p:cNvPr id="378" name="Google Shape;378;p32"/>
          <p:cNvSpPr txBox="1"/>
          <p:nvPr/>
        </p:nvSpPr>
        <p:spPr>
          <a:xfrm>
            <a:off x="3161875" y="2133775"/>
            <a:ext cx="3000000" cy="19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사용자로부터 입력은 input함수를 사용합니다.</a:t>
            </a:r>
            <a:endParaRPr sz="700"/>
          </a:p>
        </p:txBody>
      </p:sp>
      <p:sp>
        <p:nvSpPr>
          <p:cNvPr id="379" name="Google Shape;379;p32"/>
          <p:cNvSpPr/>
          <p:nvPr/>
        </p:nvSpPr>
        <p:spPr>
          <a:xfrm>
            <a:off x="2131675" y="2571750"/>
            <a:ext cx="5060400" cy="211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a = input(“점수입력1: ”)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# code 입력…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비어있는 변수 (Null)</a:t>
            </a:r>
            <a:endParaRPr/>
          </a:p>
        </p:txBody>
      </p:sp>
      <p:sp>
        <p:nvSpPr>
          <p:cNvPr id="386" name="Google Shape;386;p3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4장 변수</a:t>
            </a:r>
            <a:endParaRPr/>
          </a:p>
        </p:txBody>
      </p:sp>
      <p:sp>
        <p:nvSpPr>
          <p:cNvPr id="387" name="Google Shape;387;p3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04-1 변수.ipynb </a:t>
            </a:r>
            <a:endParaRPr sz="1000" b="1"/>
          </a:p>
        </p:txBody>
      </p:sp>
      <p:sp>
        <p:nvSpPr>
          <p:cNvPr id="388" name="Google Shape;388;p33"/>
          <p:cNvSpPr txBox="1">
            <a:spLocks noGrp="1"/>
          </p:cNvSpPr>
          <p:nvPr>
            <p:ph type="body" idx="1"/>
          </p:nvPr>
        </p:nvSpPr>
        <p:spPr>
          <a:xfrm>
            <a:off x="3812000" y="2515725"/>
            <a:ext cx="17031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x = None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print(x)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None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type(x)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None Type</a:t>
            </a:r>
            <a:endParaRPr sz="1200"/>
          </a:p>
        </p:txBody>
      </p:sp>
      <p:sp>
        <p:nvSpPr>
          <p:cNvPr id="389" name="Google Shape;389;p33"/>
          <p:cNvSpPr txBox="1">
            <a:spLocks noGrp="1"/>
          </p:cNvSpPr>
          <p:nvPr>
            <p:ph type="body" idx="2"/>
          </p:nvPr>
        </p:nvSpPr>
        <p:spPr>
          <a:xfrm>
            <a:off x="3894300" y="1219875"/>
            <a:ext cx="17031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None</a:t>
            </a:r>
            <a:endParaRPr sz="3600"/>
          </a:p>
        </p:txBody>
      </p:sp>
      <p:cxnSp>
        <p:nvCxnSpPr>
          <p:cNvPr id="390" name="Google Shape;390;p33"/>
          <p:cNvCxnSpPr/>
          <p:nvPr/>
        </p:nvCxnSpPr>
        <p:spPr>
          <a:xfrm>
            <a:off x="4027750" y="1937250"/>
            <a:ext cx="10746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33"/>
          <p:cNvSpPr txBox="1">
            <a:spLocks noGrp="1"/>
          </p:cNvSpPr>
          <p:nvPr>
            <p:ph type="title"/>
          </p:nvPr>
        </p:nvSpPr>
        <p:spPr>
          <a:xfrm>
            <a:off x="3970000" y="2013450"/>
            <a:ext cx="1190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아무값도없는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자료형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</a:t>
            </a:r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body" idx="1"/>
          </p:nvPr>
        </p:nvSpPr>
        <p:spPr>
          <a:xfrm>
            <a:off x="2365250" y="1119675"/>
            <a:ext cx="48828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first = “Hello, World”</a:t>
            </a:r>
            <a:endParaRPr sz="3600"/>
          </a:p>
        </p:txBody>
      </p:sp>
      <p:sp>
        <p:nvSpPr>
          <p:cNvPr id="407" name="Google Shape;407;p35"/>
          <p:cNvSpPr txBox="1">
            <a:spLocks noGrp="1"/>
          </p:cNvSpPr>
          <p:nvPr>
            <p:ph type="body" idx="2"/>
          </p:nvPr>
        </p:nvSpPr>
        <p:spPr>
          <a:xfrm>
            <a:off x="2136650" y="2097450"/>
            <a:ext cx="5916300" cy="2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multi = “““Hello,World</a:t>
            </a:r>
            <a:endParaRPr sz="3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               Hello, Python”””</a:t>
            </a:r>
            <a:endParaRPr sz="3600"/>
          </a:p>
        </p:txBody>
      </p:sp>
      <p:sp>
        <p:nvSpPr>
          <p:cNvPr id="408" name="Google Shape;408;p3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연산</a:t>
            </a:r>
            <a:endParaRPr/>
          </a:p>
        </p:txBody>
      </p:sp>
      <p:sp>
        <p:nvSpPr>
          <p:cNvPr id="415" name="Google Shape;415;p3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16" name="Google Shape;416;p36"/>
          <p:cNvSpPr txBox="1">
            <a:spLocks noGrp="1"/>
          </p:cNvSpPr>
          <p:nvPr>
            <p:ph type="body" idx="1"/>
          </p:nvPr>
        </p:nvSpPr>
        <p:spPr>
          <a:xfrm>
            <a:off x="1395175" y="1565150"/>
            <a:ext cx="31407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“과일“ + “사과”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과일사과</a:t>
            </a:r>
            <a:endParaRPr sz="2400"/>
          </a:p>
        </p:txBody>
      </p:sp>
      <p:sp>
        <p:nvSpPr>
          <p:cNvPr id="417" name="Google Shape;417;p36"/>
          <p:cNvSpPr txBox="1">
            <a:spLocks noGrp="1"/>
          </p:cNvSpPr>
          <p:nvPr>
            <p:ph type="body" idx="2"/>
          </p:nvPr>
        </p:nvSpPr>
        <p:spPr>
          <a:xfrm>
            <a:off x="4955225" y="1577350"/>
            <a:ext cx="31407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“과일” * 3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과일과일과일</a:t>
            </a:r>
            <a:endParaRPr sz="2400"/>
          </a:p>
        </p:txBody>
      </p:sp>
      <p:sp>
        <p:nvSpPr>
          <p:cNvPr id="418" name="Google Shape;418;p3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이스케이프 코드</a:t>
            </a:r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26" name="Google Shape;426;p37"/>
          <p:cNvSpPr txBox="1"/>
          <p:nvPr/>
        </p:nvSpPr>
        <p:spPr>
          <a:xfrm>
            <a:off x="3810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</a:t>
            </a:r>
            <a:r>
              <a:rPr lang="ko-KR" sz="2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</a:t>
            </a:r>
            <a:b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개행</a:t>
            </a:r>
            <a:endParaRPr/>
          </a:p>
        </p:txBody>
      </p:sp>
      <p:cxnSp>
        <p:nvCxnSpPr>
          <p:cNvPr id="427" name="Google Shape;427;p37"/>
          <p:cNvCxnSpPr/>
          <p:nvPr/>
        </p:nvCxnSpPr>
        <p:spPr>
          <a:xfrm>
            <a:off x="853775" y="176197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37"/>
          <p:cNvSpPr txBox="1"/>
          <p:nvPr/>
        </p:nvSpPr>
        <p:spPr>
          <a:xfrm>
            <a:off x="20634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</a:t>
            </a:r>
            <a:r>
              <a:rPr lang="ko-KR" sz="2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</a:t>
            </a:r>
            <a:b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개행</a:t>
            </a:r>
            <a:endParaRPr/>
          </a:p>
        </p:txBody>
      </p:sp>
      <p:cxnSp>
        <p:nvCxnSpPr>
          <p:cNvPr id="429" name="Google Shape;429;p37"/>
          <p:cNvCxnSpPr/>
          <p:nvPr/>
        </p:nvCxnSpPr>
        <p:spPr>
          <a:xfrm>
            <a:off x="2536175" y="176197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p37"/>
          <p:cNvSpPr txBox="1"/>
          <p:nvPr/>
        </p:nvSpPr>
        <p:spPr>
          <a:xfrm>
            <a:off x="37458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\\</a:t>
            </a:r>
            <a:b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개행</a:t>
            </a:r>
            <a:endParaRPr/>
          </a:p>
        </p:txBody>
      </p:sp>
      <p:cxnSp>
        <p:nvCxnSpPr>
          <p:cNvPr id="431" name="Google Shape;431;p37"/>
          <p:cNvCxnSpPr/>
          <p:nvPr/>
        </p:nvCxnSpPr>
        <p:spPr>
          <a:xfrm>
            <a:off x="4218575" y="176197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7"/>
          <p:cNvSpPr txBox="1"/>
          <p:nvPr/>
        </p:nvSpPr>
        <p:spPr>
          <a:xfrm>
            <a:off x="54282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</a:t>
            </a:r>
            <a:r>
              <a:rPr lang="ko-KR" sz="2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b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개행</a:t>
            </a:r>
            <a:endParaRPr/>
          </a:p>
        </p:txBody>
      </p:sp>
      <p:cxnSp>
        <p:nvCxnSpPr>
          <p:cNvPr id="433" name="Google Shape;433;p37"/>
          <p:cNvCxnSpPr/>
          <p:nvPr/>
        </p:nvCxnSpPr>
        <p:spPr>
          <a:xfrm>
            <a:off x="5900975" y="176197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37"/>
          <p:cNvSpPr txBox="1"/>
          <p:nvPr/>
        </p:nvSpPr>
        <p:spPr>
          <a:xfrm>
            <a:off x="71106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\’</a:t>
            </a:r>
            <a:b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개행</a:t>
            </a:r>
            <a:endParaRPr/>
          </a:p>
        </p:txBody>
      </p:sp>
      <p:cxnSp>
        <p:nvCxnSpPr>
          <p:cNvPr id="435" name="Google Shape;435;p37"/>
          <p:cNvCxnSpPr/>
          <p:nvPr/>
        </p:nvCxnSpPr>
        <p:spPr>
          <a:xfrm>
            <a:off x="7583375" y="176197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" name="Google Shape;436;p37"/>
          <p:cNvSpPr txBox="1">
            <a:spLocks noGrp="1"/>
          </p:cNvSpPr>
          <p:nvPr>
            <p:ph type="body" idx="1"/>
          </p:nvPr>
        </p:nvSpPr>
        <p:spPr>
          <a:xfrm>
            <a:off x="381000" y="2200100"/>
            <a:ext cx="16824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lang="ko-KR" sz="1200" b="1">
                <a:latin typeface="Arial"/>
                <a:ea typeface="Arial"/>
                <a:cs typeface="Arial"/>
                <a:sym typeface="Arial"/>
              </a:rPr>
              <a:t>\n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/>
              <a:t>hi</a:t>
            </a:r>
            <a:br>
              <a:rPr lang="ko-KR" sz="1200"/>
            </a:br>
            <a:r>
              <a:rPr lang="ko-KR" sz="1200"/>
              <a:t>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37" name="Google Shape;437;p37"/>
          <p:cNvSpPr txBox="1">
            <a:spLocks noGrp="1"/>
          </p:cNvSpPr>
          <p:nvPr>
            <p:ph type="body" idx="2"/>
          </p:nvPr>
        </p:nvSpPr>
        <p:spPr>
          <a:xfrm>
            <a:off x="2063400" y="2200100"/>
            <a:ext cx="16824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lang="ko-KR" sz="1200" b="1">
                <a:latin typeface="Arial"/>
                <a:ea typeface="Arial"/>
                <a:cs typeface="Arial"/>
                <a:sym typeface="Arial"/>
              </a:rPr>
              <a:t>\t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/>
              <a:t>hi 	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38" name="Google Shape;438;p37"/>
          <p:cNvSpPr txBox="1">
            <a:spLocks noGrp="1"/>
          </p:cNvSpPr>
          <p:nvPr>
            <p:ph type="body" idx="3"/>
          </p:nvPr>
        </p:nvSpPr>
        <p:spPr>
          <a:xfrm>
            <a:off x="3745800" y="2200100"/>
            <a:ext cx="16824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lang="ko-KR" sz="1200" b="1">
                <a:latin typeface="Arial"/>
                <a:ea typeface="Arial"/>
                <a:cs typeface="Arial"/>
                <a:sym typeface="Arial"/>
              </a:rPr>
              <a:t>\\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/>
              <a:t>hi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/>
              <a:t>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39" name="Google Shape;439;p37"/>
          <p:cNvSpPr txBox="1">
            <a:spLocks noGrp="1"/>
          </p:cNvSpPr>
          <p:nvPr>
            <p:ph type="body" idx="4"/>
          </p:nvPr>
        </p:nvSpPr>
        <p:spPr>
          <a:xfrm>
            <a:off x="5428200" y="2200100"/>
            <a:ext cx="16824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lang="ko-KR" sz="1200" b="1">
                <a:latin typeface="Arial"/>
                <a:ea typeface="Arial"/>
                <a:cs typeface="Arial"/>
                <a:sym typeface="Arial"/>
              </a:rPr>
              <a:t>\”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>
                <a:highlight>
                  <a:srgbClr val="FFFFFF"/>
                </a:highlight>
              </a:rPr>
              <a:t>hi "friend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/>
            </a:br>
            <a:r>
              <a:rPr lang="ko-KR" sz="1200"/>
              <a:t>&gt;&gt; print(‘hi “friend’)</a:t>
            </a:r>
            <a:br>
              <a:rPr lang="ko-KR" sz="1200"/>
            </a:br>
            <a:r>
              <a:rPr lang="ko-KR" sz="1200">
                <a:highlight>
                  <a:srgbClr val="FFFFFF"/>
                </a:highlight>
              </a:rPr>
              <a:t>hi “friend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0" name="Google Shape;440;p37"/>
          <p:cNvSpPr txBox="1">
            <a:spLocks noGrp="1"/>
          </p:cNvSpPr>
          <p:nvPr>
            <p:ph type="body" idx="5"/>
          </p:nvPr>
        </p:nvSpPr>
        <p:spPr>
          <a:xfrm>
            <a:off x="7110600" y="2200100"/>
            <a:ext cx="16824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 print(‘hi </a:t>
            </a:r>
            <a:r>
              <a:rPr lang="ko-KR" sz="1200" b="1">
                <a:latin typeface="Arial"/>
                <a:ea typeface="Arial"/>
                <a:cs typeface="Arial"/>
                <a:sym typeface="Arial"/>
              </a:rPr>
              <a:t>\’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’)</a:t>
            </a:r>
            <a:br>
              <a:rPr lang="ko-KR" sz="1200"/>
            </a:br>
            <a:r>
              <a:rPr lang="ko-KR" sz="1200"/>
              <a:t>hi ‘friend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/>
            </a:br>
            <a:r>
              <a:rPr lang="ko-KR" sz="1200"/>
              <a:t>&gt;&gt; print(“hi ‘friend”)</a:t>
            </a:r>
            <a:br>
              <a:rPr lang="ko-KR" sz="1200"/>
            </a:br>
            <a:r>
              <a:rPr lang="ko-KR" sz="1200"/>
              <a:t>hi ‘friend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인덱싱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48" name="Google Shape;448;p3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449" name="Google Shape;449;p38"/>
          <p:cNvSpPr txBox="1">
            <a:spLocks noGrp="1"/>
          </p:cNvSpPr>
          <p:nvPr>
            <p:ph type="body" idx="1"/>
          </p:nvPr>
        </p:nvSpPr>
        <p:spPr>
          <a:xfrm>
            <a:off x="177275" y="9842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s[i]</a:t>
            </a:r>
            <a:endParaRPr sz="3600"/>
          </a:p>
        </p:txBody>
      </p:sp>
      <p:cxnSp>
        <p:nvCxnSpPr>
          <p:cNvPr id="450" name="Google Shape;450;p38"/>
          <p:cNvCxnSpPr/>
          <p:nvPr/>
        </p:nvCxnSpPr>
        <p:spPr>
          <a:xfrm>
            <a:off x="869850" y="17804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38"/>
          <p:cNvSpPr txBox="1">
            <a:spLocks noGrp="1"/>
          </p:cNvSpPr>
          <p:nvPr>
            <p:ph type="title"/>
          </p:nvPr>
        </p:nvSpPr>
        <p:spPr>
          <a:xfrm>
            <a:off x="177300" y="18783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i번째 항.</a:t>
            </a:r>
            <a:endParaRPr sz="1200"/>
          </a:p>
        </p:txBody>
      </p:sp>
      <p:sp>
        <p:nvSpPr>
          <p:cNvPr id="452" name="Google Shape;452;p38"/>
          <p:cNvSpPr txBox="1">
            <a:spLocks noGrp="1"/>
          </p:cNvSpPr>
          <p:nvPr>
            <p:ph type="body" idx="2"/>
          </p:nvPr>
        </p:nvSpPr>
        <p:spPr>
          <a:xfrm>
            <a:off x="177225" y="2200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 = “hello world”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s[0]</a:t>
            </a:r>
            <a:br>
              <a:rPr lang="ko-KR" sz="1700"/>
            </a:br>
            <a:r>
              <a:rPr lang="ko-KR" sz="1700"/>
              <a:t>‘h’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s[6]</a:t>
            </a:r>
            <a:br>
              <a:rPr lang="ko-KR" sz="1700"/>
            </a:br>
            <a:r>
              <a:rPr lang="ko-KR" sz="1700"/>
              <a:t>‘w’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453" name="Google Shape;453;p38"/>
          <p:cNvSpPr txBox="1">
            <a:spLocks noGrp="1"/>
          </p:cNvSpPr>
          <p:nvPr>
            <p:ph type="body" idx="3"/>
          </p:nvPr>
        </p:nvSpPr>
        <p:spPr>
          <a:xfrm>
            <a:off x="2374850" y="9842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s[i:j]</a:t>
            </a:r>
            <a:endParaRPr sz="3600"/>
          </a:p>
        </p:txBody>
      </p:sp>
      <p:cxnSp>
        <p:nvCxnSpPr>
          <p:cNvPr id="454" name="Google Shape;454;p38"/>
          <p:cNvCxnSpPr/>
          <p:nvPr/>
        </p:nvCxnSpPr>
        <p:spPr>
          <a:xfrm>
            <a:off x="3067425" y="17804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38"/>
          <p:cNvSpPr txBox="1">
            <a:spLocks noGrp="1"/>
          </p:cNvSpPr>
          <p:nvPr>
            <p:ph type="title"/>
          </p:nvPr>
        </p:nvSpPr>
        <p:spPr>
          <a:xfrm>
            <a:off x="2374875" y="18783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i번째 항이상 j번째 미만</a:t>
            </a:r>
            <a:endParaRPr sz="1200"/>
          </a:p>
        </p:txBody>
      </p:sp>
      <p:sp>
        <p:nvSpPr>
          <p:cNvPr id="456" name="Google Shape;456;p38"/>
          <p:cNvSpPr txBox="1">
            <a:spLocks noGrp="1"/>
          </p:cNvSpPr>
          <p:nvPr>
            <p:ph type="body" idx="4"/>
          </p:nvPr>
        </p:nvSpPr>
        <p:spPr>
          <a:xfrm>
            <a:off x="2374800" y="2200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 = “hello world”</a:t>
            </a:r>
            <a:br>
              <a:rPr lang="ko-KR" sz="1700"/>
            </a:br>
            <a:r>
              <a:rPr lang="ko-KR" sz="1700"/>
              <a:t>&gt;&gt;&gt; s[:5]</a:t>
            </a:r>
            <a:br>
              <a:rPr lang="ko-KR" sz="1700"/>
            </a:br>
            <a:r>
              <a:rPr lang="ko-KR" sz="1700"/>
              <a:t>‘hello’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s[6:]</a:t>
            </a:r>
            <a:br>
              <a:rPr lang="ko-KR" sz="1700"/>
            </a:br>
            <a:r>
              <a:rPr lang="ko-KR" sz="1700"/>
              <a:t>‘world’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s[3:8]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highlight>
                  <a:srgbClr val="FFFFFF"/>
                </a:highlight>
              </a:rPr>
              <a:t>‘lo wo’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s[:]</a:t>
            </a:r>
            <a:br>
              <a:rPr lang="ko-KR" sz="1700"/>
            </a:br>
            <a:r>
              <a:rPr lang="ko-KR" sz="1700"/>
              <a:t>‘hello world’</a:t>
            </a:r>
            <a:endParaRPr sz="1700"/>
          </a:p>
        </p:txBody>
      </p:sp>
      <p:sp>
        <p:nvSpPr>
          <p:cNvPr id="457" name="Google Shape;457;p38"/>
          <p:cNvSpPr txBox="1">
            <a:spLocks noGrp="1"/>
          </p:cNvSpPr>
          <p:nvPr>
            <p:ph type="body" idx="5"/>
          </p:nvPr>
        </p:nvSpPr>
        <p:spPr>
          <a:xfrm>
            <a:off x="4572450" y="9842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s[i:j:k]</a:t>
            </a:r>
            <a:endParaRPr sz="3600"/>
          </a:p>
        </p:txBody>
      </p:sp>
      <p:cxnSp>
        <p:nvCxnSpPr>
          <p:cNvPr id="458" name="Google Shape;458;p38"/>
          <p:cNvCxnSpPr/>
          <p:nvPr/>
        </p:nvCxnSpPr>
        <p:spPr>
          <a:xfrm>
            <a:off x="5265025" y="17804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38"/>
          <p:cNvSpPr txBox="1">
            <a:spLocks noGrp="1"/>
          </p:cNvSpPr>
          <p:nvPr>
            <p:ph type="title"/>
          </p:nvPr>
        </p:nvSpPr>
        <p:spPr>
          <a:xfrm>
            <a:off x="4572475" y="18783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i번째 항 이상 j번째 미만 </a:t>
            </a:r>
            <a:br>
              <a:rPr lang="ko-KR" sz="1200"/>
            </a:br>
            <a:r>
              <a:rPr lang="ko-KR" sz="1200"/>
              <a:t>k만큼 건너뛰면서</a:t>
            </a:r>
            <a:endParaRPr sz="1200"/>
          </a:p>
        </p:txBody>
      </p:sp>
      <p:sp>
        <p:nvSpPr>
          <p:cNvPr id="460" name="Google Shape;460;p38"/>
          <p:cNvSpPr txBox="1">
            <a:spLocks noGrp="1"/>
          </p:cNvSpPr>
          <p:nvPr>
            <p:ph type="body" idx="6"/>
          </p:nvPr>
        </p:nvSpPr>
        <p:spPr>
          <a:xfrm>
            <a:off x="4572400" y="2200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 = “hello world”</a:t>
            </a:r>
            <a:br>
              <a:rPr lang="ko-KR" sz="1700"/>
            </a:br>
            <a:r>
              <a:rPr lang="ko-KR" sz="1700"/>
              <a:t>&gt;&gt;&gt; s[::2]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highlight>
                  <a:srgbClr val="FFFFFF"/>
                </a:highlight>
              </a:rPr>
              <a:t>'hlowrd'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s[1:6:3]</a:t>
            </a:r>
            <a:br>
              <a:rPr lang="ko-KR" sz="1700"/>
            </a:br>
            <a:r>
              <a:rPr lang="ko-KR" sz="1700">
                <a:highlight>
                  <a:srgbClr val="FFFFFF"/>
                </a:highlight>
              </a:rPr>
              <a:t>'eo'</a:t>
            </a:r>
            <a:br>
              <a:rPr lang="ko-KR" sz="1700"/>
            </a:br>
            <a:r>
              <a:rPr lang="ko-KR" sz="1700"/>
              <a:t>&gt;&gt;&gt; s[:5:2]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/>
              <a:t>‘</a:t>
            </a:r>
            <a:r>
              <a:rPr lang="ko-KR" sz="1700">
                <a:highlight>
                  <a:srgbClr val="FFFFFF"/>
                </a:highlight>
              </a:rPr>
              <a:t>hlo’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461" name="Google Shape;461;p38"/>
          <p:cNvSpPr txBox="1">
            <a:spLocks noGrp="1"/>
          </p:cNvSpPr>
          <p:nvPr>
            <p:ph type="body" idx="7"/>
          </p:nvPr>
        </p:nvSpPr>
        <p:spPr>
          <a:xfrm>
            <a:off x="6770050" y="9842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s[-i]</a:t>
            </a:r>
            <a:endParaRPr sz="3600"/>
          </a:p>
        </p:txBody>
      </p:sp>
      <p:cxnSp>
        <p:nvCxnSpPr>
          <p:cNvPr id="462" name="Google Shape;462;p38"/>
          <p:cNvCxnSpPr/>
          <p:nvPr/>
        </p:nvCxnSpPr>
        <p:spPr>
          <a:xfrm>
            <a:off x="7462625" y="17804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38"/>
          <p:cNvSpPr txBox="1">
            <a:spLocks noGrp="1"/>
          </p:cNvSpPr>
          <p:nvPr>
            <p:ph type="title"/>
          </p:nvPr>
        </p:nvSpPr>
        <p:spPr>
          <a:xfrm>
            <a:off x="6770075" y="18783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-index</a:t>
            </a:r>
            <a:endParaRPr sz="1200"/>
          </a:p>
        </p:txBody>
      </p:sp>
      <p:sp>
        <p:nvSpPr>
          <p:cNvPr id="464" name="Google Shape;464;p38"/>
          <p:cNvSpPr txBox="1">
            <a:spLocks noGrp="1"/>
          </p:cNvSpPr>
          <p:nvPr>
            <p:ph type="body" idx="8"/>
          </p:nvPr>
        </p:nvSpPr>
        <p:spPr>
          <a:xfrm>
            <a:off x="6770000" y="2200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/>
              <a:t>&gt;&gt;&gt; s = “hello world”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s[-1]</a:t>
            </a:r>
            <a:br>
              <a:rPr lang="ko-KR" sz="1700"/>
            </a:br>
            <a:r>
              <a:rPr lang="ko-KR" sz="1700"/>
              <a:t>d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s[:-1]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'hello worl'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s[1:-4:3]</a:t>
            </a:r>
            <a:br>
              <a:rPr lang="ko-KR" sz="1700"/>
            </a:br>
            <a:r>
              <a:rPr lang="ko-KR" sz="1700"/>
              <a:t>'eo'</a:t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서식지정자 #1</a:t>
            </a:r>
            <a:endParaRPr/>
          </a:p>
        </p:txBody>
      </p:sp>
      <p:sp>
        <p:nvSpPr>
          <p:cNvPr id="471" name="Google Shape;471;p3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72" name="Google Shape;472;p39"/>
          <p:cNvSpPr txBox="1">
            <a:spLocks noGrp="1"/>
          </p:cNvSpPr>
          <p:nvPr>
            <p:ph type="body" idx="1"/>
          </p:nvPr>
        </p:nvSpPr>
        <p:spPr>
          <a:xfrm>
            <a:off x="569150" y="1578450"/>
            <a:ext cx="3676800" cy="22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&gt;&gt;&gt; name = “tom”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&gt;&gt;&gt; print(“I am “ + name + “!”) # +사용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I am tom!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&gt;&gt;&gt; print(“I am %s!” % name) # 서식지정자사용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I am tom!</a:t>
            </a:r>
            <a:endParaRPr sz="1800"/>
          </a:p>
        </p:txBody>
      </p:sp>
      <p:sp>
        <p:nvSpPr>
          <p:cNvPr id="473" name="Google Shape;473;p39"/>
          <p:cNvSpPr txBox="1">
            <a:spLocks noGrp="1"/>
          </p:cNvSpPr>
          <p:nvPr>
            <p:ph type="body" idx="2"/>
          </p:nvPr>
        </p:nvSpPr>
        <p:spPr>
          <a:xfrm>
            <a:off x="488801" y="1119050"/>
            <a:ext cx="3543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“문자열 </a:t>
            </a:r>
            <a:r>
              <a:rPr lang="ko-KR" sz="1800" b="1">
                <a:solidFill>
                  <a:srgbClr val="FF0000"/>
                </a:solidFill>
              </a:rPr>
              <a:t>%s</a:t>
            </a:r>
            <a:r>
              <a:rPr lang="ko-KR" sz="1800" b="1"/>
              <a:t> 문자열” </a:t>
            </a:r>
            <a:r>
              <a:rPr lang="ko-KR" sz="1800" b="1">
                <a:solidFill>
                  <a:srgbClr val="FF0000"/>
                </a:solidFill>
              </a:rPr>
              <a:t>%</a:t>
            </a:r>
            <a:r>
              <a:rPr lang="ko-KR" sz="1800" b="1"/>
              <a:t> “추가문자”</a:t>
            </a:r>
            <a:endParaRPr sz="1800"/>
          </a:p>
        </p:txBody>
      </p:sp>
      <p:sp>
        <p:nvSpPr>
          <p:cNvPr id="474" name="Google Shape;474;p39"/>
          <p:cNvSpPr txBox="1">
            <a:spLocks noGrp="1"/>
          </p:cNvSpPr>
          <p:nvPr>
            <p:ph type="body" idx="3"/>
          </p:nvPr>
        </p:nvSpPr>
        <p:spPr>
          <a:xfrm>
            <a:off x="4988900" y="1520775"/>
            <a:ext cx="38442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&gt;&gt;&gt; print(“I am %</a:t>
            </a:r>
            <a:r>
              <a:rPr lang="ko-KR" sz="1800" b="1">
                <a:solidFill>
                  <a:srgbClr val="FF0000"/>
                </a:solidFill>
              </a:rPr>
              <a:t>10</a:t>
            </a:r>
            <a:r>
              <a:rPr lang="ko-KR" sz="1800"/>
              <a:t>s!” % name)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I am     tom!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&gt;&gt;&gt; print(“I am %</a:t>
            </a:r>
            <a:r>
              <a:rPr lang="ko-KR" sz="1800">
                <a:solidFill>
                  <a:srgbClr val="FF0000"/>
                </a:solidFill>
              </a:rPr>
              <a:t>-</a:t>
            </a:r>
            <a:r>
              <a:rPr lang="ko-KR" sz="1800" b="1">
                <a:solidFill>
                  <a:srgbClr val="FF0000"/>
                </a:solidFill>
              </a:rPr>
              <a:t>10</a:t>
            </a:r>
            <a:r>
              <a:rPr lang="ko-KR" sz="1800"/>
              <a:t>s!” % name)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I am tom    !</a:t>
            </a:r>
            <a:endParaRPr sz="1800"/>
          </a:p>
        </p:txBody>
      </p:sp>
      <p:sp>
        <p:nvSpPr>
          <p:cNvPr id="475" name="Google Shape;475;p39"/>
          <p:cNvSpPr txBox="1">
            <a:spLocks noGrp="1"/>
          </p:cNvSpPr>
          <p:nvPr>
            <p:ph type="body" idx="4"/>
          </p:nvPr>
        </p:nvSpPr>
        <p:spPr>
          <a:xfrm>
            <a:off x="4988900" y="1158675"/>
            <a:ext cx="3405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%(공백 level)s - 공백추가</a:t>
            </a:r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body" idx="5"/>
          </p:nvPr>
        </p:nvSpPr>
        <p:spPr>
          <a:xfrm>
            <a:off x="4912700" y="3247575"/>
            <a:ext cx="38442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&gt;&gt;&gt; f1, f2 = “apple”, “banana”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&gt;&gt;&gt; print(“I like %s, %s!!” % (f1, f2))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I like apple, banana</a:t>
            </a:r>
            <a:endParaRPr sz="1800"/>
          </a:p>
        </p:txBody>
      </p:sp>
      <p:sp>
        <p:nvSpPr>
          <p:cNvPr id="477" name="Google Shape;477;p39"/>
          <p:cNvSpPr txBox="1">
            <a:spLocks noGrp="1"/>
          </p:cNvSpPr>
          <p:nvPr>
            <p:ph type="body" idx="6"/>
          </p:nvPr>
        </p:nvSpPr>
        <p:spPr>
          <a:xfrm>
            <a:off x="4912700" y="2847275"/>
            <a:ext cx="2134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여러개의 추가문자</a:t>
            </a:r>
            <a:endParaRPr/>
          </a:p>
        </p:txBody>
      </p:sp>
      <p:cxnSp>
        <p:nvCxnSpPr>
          <p:cNvPr id="478" name="Google Shape;478;p39"/>
          <p:cNvCxnSpPr/>
          <p:nvPr/>
        </p:nvCxnSpPr>
        <p:spPr>
          <a:xfrm rot="10800000" flipH="1">
            <a:off x="598600" y="15727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39"/>
          <p:cNvCxnSpPr/>
          <p:nvPr/>
        </p:nvCxnSpPr>
        <p:spPr>
          <a:xfrm>
            <a:off x="5060750" y="1574775"/>
            <a:ext cx="20808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39"/>
          <p:cNvCxnSpPr/>
          <p:nvPr/>
        </p:nvCxnSpPr>
        <p:spPr>
          <a:xfrm>
            <a:off x="4984700" y="3285575"/>
            <a:ext cx="18429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3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482" name="Google Shape;482;p39"/>
          <p:cNvSpPr/>
          <p:nvPr/>
        </p:nvSpPr>
        <p:spPr>
          <a:xfrm>
            <a:off x="1648975" y="736775"/>
            <a:ext cx="1786767" cy="438310"/>
          </a:xfrm>
          <a:custGeom>
            <a:avLst/>
            <a:gdLst/>
            <a:ahLst/>
            <a:cxnLst/>
            <a:rect l="l" t="t" r="r" b="b"/>
            <a:pathLst>
              <a:path w="71264" h="21720" extrusionOk="0">
                <a:moveTo>
                  <a:pt x="71264" y="21720"/>
                </a:moveTo>
                <a:cubicBezTo>
                  <a:pt x="65129" y="18102"/>
                  <a:pt x="46329" y="89"/>
                  <a:pt x="34452" y="10"/>
                </a:cubicBezTo>
                <a:cubicBezTo>
                  <a:pt x="22575" y="-69"/>
                  <a:pt x="5742" y="17708"/>
                  <a:pt x="0" y="2124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83" name="Google Shape;483;p39"/>
          <p:cNvSpPr/>
          <p:nvPr/>
        </p:nvSpPr>
        <p:spPr>
          <a:xfrm>
            <a:off x="2855300" y="1227075"/>
            <a:ext cx="1067700" cy="366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서식지정자 #2</a:t>
            </a:r>
            <a:endParaRPr/>
          </a:p>
        </p:txBody>
      </p:sp>
      <p:sp>
        <p:nvSpPr>
          <p:cNvPr id="490" name="Google Shape;490;p4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91" name="Google Shape;491;p40"/>
          <p:cNvSpPr txBox="1">
            <a:spLocks noGrp="1"/>
          </p:cNvSpPr>
          <p:nvPr>
            <p:ph type="body" idx="1"/>
          </p:nvPr>
        </p:nvSpPr>
        <p:spPr>
          <a:xfrm>
            <a:off x="569150" y="1578450"/>
            <a:ext cx="3676800" cy="22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name = “tom”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print(“I am ” + name + “!”) # +사용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 am tom!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print(“I am %s!” % name) # 서식지정자사용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 am tom!</a:t>
            </a:r>
            <a:endParaRPr sz="1200"/>
          </a:p>
        </p:txBody>
      </p:sp>
      <p:sp>
        <p:nvSpPr>
          <p:cNvPr id="492" name="Google Shape;492;p40"/>
          <p:cNvSpPr txBox="1">
            <a:spLocks noGrp="1"/>
          </p:cNvSpPr>
          <p:nvPr>
            <p:ph type="body" idx="2"/>
          </p:nvPr>
        </p:nvSpPr>
        <p:spPr>
          <a:xfrm>
            <a:off x="488801" y="1119050"/>
            <a:ext cx="3543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“문자열 </a:t>
            </a:r>
            <a:r>
              <a:rPr lang="ko-KR" sz="1800" b="1">
                <a:solidFill>
                  <a:srgbClr val="FF0000"/>
                </a:solidFill>
              </a:rPr>
              <a:t>%s</a:t>
            </a:r>
            <a:r>
              <a:rPr lang="ko-KR" sz="1800" b="1"/>
              <a:t> 문자열” </a:t>
            </a:r>
            <a:r>
              <a:rPr lang="ko-KR" sz="1800" b="1">
                <a:solidFill>
                  <a:srgbClr val="FF0000"/>
                </a:solidFill>
              </a:rPr>
              <a:t>%</a:t>
            </a:r>
            <a:r>
              <a:rPr lang="ko-KR" sz="1800" b="1"/>
              <a:t> “추가문자”</a:t>
            </a:r>
            <a:endParaRPr sz="1800"/>
          </a:p>
        </p:txBody>
      </p:sp>
      <p:sp>
        <p:nvSpPr>
          <p:cNvPr id="493" name="Google Shape;493;p40"/>
          <p:cNvSpPr txBox="1">
            <a:spLocks noGrp="1"/>
          </p:cNvSpPr>
          <p:nvPr>
            <p:ph type="body" idx="3"/>
          </p:nvPr>
        </p:nvSpPr>
        <p:spPr>
          <a:xfrm>
            <a:off x="4988900" y="1520775"/>
            <a:ext cx="38442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n1, n2 = 3, 3.2323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print(“n1 = %d, n2 = %f” % (n1, n2))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n1 = 3, n2 = 3.2323</a:t>
            </a:r>
            <a:endParaRPr sz="1200"/>
          </a:p>
        </p:txBody>
      </p:sp>
      <p:sp>
        <p:nvSpPr>
          <p:cNvPr id="494" name="Google Shape;494;p40"/>
          <p:cNvSpPr txBox="1">
            <a:spLocks noGrp="1"/>
          </p:cNvSpPr>
          <p:nvPr>
            <p:ph type="body" idx="4"/>
          </p:nvPr>
        </p:nvSpPr>
        <p:spPr>
          <a:xfrm>
            <a:off x="4988901" y="1158675"/>
            <a:ext cx="3676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%s - 문자, %d - 정수, %f - 실수</a:t>
            </a:r>
            <a:endParaRPr/>
          </a:p>
        </p:txBody>
      </p:sp>
      <p:cxnSp>
        <p:nvCxnSpPr>
          <p:cNvPr id="495" name="Google Shape;495;p40"/>
          <p:cNvCxnSpPr/>
          <p:nvPr/>
        </p:nvCxnSpPr>
        <p:spPr>
          <a:xfrm rot="10800000" flipH="1">
            <a:off x="598600" y="15727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40"/>
          <p:cNvCxnSpPr/>
          <p:nvPr/>
        </p:nvCxnSpPr>
        <p:spPr>
          <a:xfrm>
            <a:off x="5060900" y="1574850"/>
            <a:ext cx="26748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0"/>
          <p:cNvSpPr txBox="1">
            <a:spLocks noGrp="1"/>
          </p:cNvSpPr>
          <p:nvPr>
            <p:ph type="body" idx="5"/>
          </p:nvPr>
        </p:nvSpPr>
        <p:spPr>
          <a:xfrm>
            <a:off x="5019375" y="2797950"/>
            <a:ext cx="3502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print(“n2 = %</a:t>
            </a:r>
            <a:r>
              <a:rPr lang="ko-KR" sz="1200" b="1">
                <a:solidFill>
                  <a:srgbClr val="FF0000"/>
                </a:solidFill>
              </a:rPr>
              <a:t>.2</a:t>
            </a:r>
            <a:r>
              <a:rPr lang="ko-KR" sz="1200"/>
              <a:t>f” % n2)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n2 = 3.23</a:t>
            </a:r>
            <a:endParaRPr sz="1200"/>
          </a:p>
        </p:txBody>
      </p:sp>
      <p:sp>
        <p:nvSpPr>
          <p:cNvPr id="498" name="Google Shape;498;p40"/>
          <p:cNvSpPr txBox="1">
            <a:spLocks noGrp="1"/>
          </p:cNvSpPr>
          <p:nvPr>
            <p:ph type="body" idx="6"/>
          </p:nvPr>
        </p:nvSpPr>
        <p:spPr>
          <a:xfrm>
            <a:off x="4988901" y="2454075"/>
            <a:ext cx="3676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%.(숫자)f - 소수점 이하 자리수</a:t>
            </a:r>
            <a:endParaRPr/>
          </a:p>
        </p:txBody>
      </p:sp>
      <p:cxnSp>
        <p:nvCxnSpPr>
          <p:cNvPr id="499" name="Google Shape;499;p40"/>
          <p:cNvCxnSpPr/>
          <p:nvPr/>
        </p:nvCxnSpPr>
        <p:spPr>
          <a:xfrm>
            <a:off x="5060900" y="2870250"/>
            <a:ext cx="26748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4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Format 함수</a:t>
            </a:r>
            <a:endParaRPr/>
          </a:p>
        </p:txBody>
      </p:sp>
      <p:sp>
        <p:nvSpPr>
          <p:cNvPr id="507" name="Google Shape;507;p4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08" name="Google Shape;508;p4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509" name="Google Shape;509;p41"/>
          <p:cNvSpPr txBox="1">
            <a:spLocks noGrp="1"/>
          </p:cNvSpPr>
          <p:nvPr>
            <p:ph type="body" idx="1"/>
          </p:nvPr>
        </p:nvSpPr>
        <p:spPr>
          <a:xfrm>
            <a:off x="488800" y="11190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“문자열 </a:t>
            </a:r>
            <a:r>
              <a:rPr lang="ko-KR" sz="1800" b="1">
                <a:solidFill>
                  <a:srgbClr val="FF0000"/>
                </a:solidFill>
              </a:rPr>
              <a:t>{0}</a:t>
            </a:r>
            <a:r>
              <a:rPr lang="ko-KR" sz="1800" b="1">
                <a:solidFill>
                  <a:srgbClr val="000000"/>
                </a:solidFill>
              </a:rPr>
              <a:t>,</a:t>
            </a:r>
            <a:r>
              <a:rPr lang="ko-KR" sz="1800" b="1">
                <a:solidFill>
                  <a:srgbClr val="FF0000"/>
                </a:solidFill>
              </a:rPr>
              <a:t> {1}</a:t>
            </a:r>
            <a:r>
              <a:rPr lang="ko-KR" sz="1800" b="1"/>
              <a:t> 문자열”.format(값, 값)</a:t>
            </a:r>
            <a:endParaRPr sz="1800"/>
          </a:p>
        </p:txBody>
      </p:sp>
      <p:sp>
        <p:nvSpPr>
          <p:cNvPr id="510" name="Google Shape;510;p41"/>
          <p:cNvSpPr txBox="1">
            <a:spLocks noGrp="1"/>
          </p:cNvSpPr>
          <p:nvPr>
            <p:ph type="body" idx="2"/>
          </p:nvPr>
        </p:nvSpPr>
        <p:spPr>
          <a:xfrm>
            <a:off x="4988901" y="1158675"/>
            <a:ext cx="3676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변수사용</a:t>
            </a:r>
            <a:endParaRPr/>
          </a:p>
        </p:txBody>
      </p:sp>
      <p:cxnSp>
        <p:nvCxnSpPr>
          <p:cNvPr id="511" name="Google Shape;511;p41"/>
          <p:cNvCxnSpPr/>
          <p:nvPr/>
        </p:nvCxnSpPr>
        <p:spPr>
          <a:xfrm rot="10800000" flipH="1">
            <a:off x="598600" y="15727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41"/>
          <p:cNvCxnSpPr/>
          <p:nvPr/>
        </p:nvCxnSpPr>
        <p:spPr>
          <a:xfrm rot="10800000" flipH="1">
            <a:off x="5060900" y="1563750"/>
            <a:ext cx="7821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" name="Google Shape;513;p41"/>
          <p:cNvSpPr txBox="1">
            <a:spLocks noGrp="1"/>
          </p:cNvSpPr>
          <p:nvPr>
            <p:ph type="body" idx="3"/>
          </p:nvPr>
        </p:nvSpPr>
        <p:spPr>
          <a:xfrm>
            <a:off x="565000" y="1485550"/>
            <a:ext cx="35031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“I like {0}, {1} !!”.format(“apple”,”banana”)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 like apple, banana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{0} {2} {1}”.format(1,2,3)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1 3 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{0} {0} {1}”.format(1,2,3)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1 1 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{} {} {}”.format(1,2,3)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1 2 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14" name="Google Shape;514;p41"/>
          <p:cNvSpPr txBox="1">
            <a:spLocks noGrp="1"/>
          </p:cNvSpPr>
          <p:nvPr>
            <p:ph type="body" idx="4"/>
          </p:nvPr>
        </p:nvSpPr>
        <p:spPr>
          <a:xfrm>
            <a:off x="5060900" y="1501150"/>
            <a:ext cx="38442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f1, f2 = “apple”, “banana”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“I like {0}, {1} !!”.format(f1, f2)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 like apple, banana</a:t>
            </a:r>
            <a:endParaRPr sz="1200"/>
          </a:p>
        </p:txBody>
      </p:sp>
      <p:sp>
        <p:nvSpPr>
          <p:cNvPr id="515" name="Google Shape;515;p41"/>
          <p:cNvSpPr txBox="1">
            <a:spLocks noGrp="1"/>
          </p:cNvSpPr>
          <p:nvPr>
            <p:ph type="body" idx="5"/>
          </p:nvPr>
        </p:nvSpPr>
        <p:spPr>
          <a:xfrm>
            <a:off x="5060900" y="2857500"/>
            <a:ext cx="2843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{0</a:t>
            </a:r>
            <a:r>
              <a:rPr lang="ko-KR" sz="1200" b="1">
                <a:solidFill>
                  <a:srgbClr val="FF0000"/>
                </a:solidFill>
              </a:rPr>
              <a:t>:&gt;4</a:t>
            </a:r>
            <a:r>
              <a:rPr lang="ko-KR" sz="1200"/>
              <a:t>}!”.format(1)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    1!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{0</a:t>
            </a:r>
            <a:r>
              <a:rPr lang="ko-KR" sz="1200" b="1">
                <a:solidFill>
                  <a:srgbClr val="FF0000"/>
                </a:solidFill>
              </a:rPr>
              <a:t>:&lt;4</a:t>
            </a:r>
            <a:r>
              <a:rPr lang="ko-KR" sz="1200"/>
              <a:t>}!”.format(1)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1    !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{0</a:t>
            </a:r>
            <a:r>
              <a:rPr lang="ko-KR" sz="1200" b="1">
                <a:solidFill>
                  <a:srgbClr val="FF0000"/>
                </a:solidFill>
              </a:rPr>
              <a:t>:=&lt;4</a:t>
            </a:r>
            <a:r>
              <a:rPr lang="ko-KR" sz="1200"/>
              <a:t>}!”.format(1)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===1!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“Number {0</a:t>
            </a:r>
            <a:r>
              <a:rPr lang="ko-KR" sz="1200" b="1">
                <a:solidFill>
                  <a:srgbClr val="FF0000"/>
                </a:solidFill>
              </a:rPr>
              <a:t>:-^5</a:t>
            </a:r>
            <a:r>
              <a:rPr lang="ko-KR" sz="1200"/>
              <a:t>}!”.format(1)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Number --1--!</a:t>
            </a:r>
            <a:endParaRPr sz="1200"/>
          </a:p>
        </p:txBody>
      </p:sp>
      <p:sp>
        <p:nvSpPr>
          <p:cNvPr id="516" name="Google Shape;516;p41"/>
          <p:cNvSpPr txBox="1">
            <a:spLocks noGrp="1"/>
          </p:cNvSpPr>
          <p:nvPr>
            <p:ph type="body" idx="6"/>
          </p:nvPr>
        </p:nvSpPr>
        <p:spPr>
          <a:xfrm>
            <a:off x="4988901" y="2530275"/>
            <a:ext cx="3676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{0:(숫자)&lt;(숫자)} - 공백추가</a:t>
            </a:r>
            <a:endParaRPr/>
          </a:p>
        </p:txBody>
      </p:sp>
      <p:cxnSp>
        <p:nvCxnSpPr>
          <p:cNvPr id="517" name="Google Shape;517;p41"/>
          <p:cNvCxnSpPr/>
          <p:nvPr/>
        </p:nvCxnSpPr>
        <p:spPr>
          <a:xfrm>
            <a:off x="5060900" y="2946450"/>
            <a:ext cx="26748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변수와 기본 자료형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01.  변수의 자료형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f문자열 (python&gt;=3.6) </a:t>
            </a:r>
            <a:endParaRPr/>
          </a:p>
        </p:txBody>
      </p:sp>
      <p:sp>
        <p:nvSpPr>
          <p:cNvPr id="524" name="Google Shape;524;p4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25" name="Google Shape;525;p4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526" name="Google Shape;526;p42"/>
          <p:cNvSpPr txBox="1">
            <a:spLocks noGrp="1"/>
          </p:cNvSpPr>
          <p:nvPr>
            <p:ph type="body" idx="1"/>
          </p:nvPr>
        </p:nvSpPr>
        <p:spPr>
          <a:xfrm>
            <a:off x="488800" y="1119050"/>
            <a:ext cx="70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f“문자열 </a:t>
            </a:r>
            <a:r>
              <a:rPr lang="ko-KR" sz="1800" b="1">
                <a:solidFill>
                  <a:srgbClr val="FF0000"/>
                </a:solidFill>
              </a:rPr>
              <a:t>{변수}</a:t>
            </a:r>
            <a:r>
              <a:rPr lang="ko-KR" sz="1800" b="1"/>
              <a:t> 문자열”</a:t>
            </a:r>
            <a:endParaRPr sz="1800"/>
          </a:p>
        </p:txBody>
      </p:sp>
      <p:cxnSp>
        <p:nvCxnSpPr>
          <p:cNvPr id="527" name="Google Shape;527;p42"/>
          <p:cNvCxnSpPr/>
          <p:nvPr/>
        </p:nvCxnSpPr>
        <p:spPr>
          <a:xfrm rot="10800000" flipH="1">
            <a:off x="598600" y="15727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8" name="Google Shape;528;p42"/>
          <p:cNvSpPr txBox="1">
            <a:spLocks noGrp="1"/>
          </p:cNvSpPr>
          <p:nvPr>
            <p:ph type="body" idx="2"/>
          </p:nvPr>
        </p:nvSpPr>
        <p:spPr>
          <a:xfrm>
            <a:off x="565000" y="1485550"/>
            <a:ext cx="62043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math = 95</a:t>
            </a:r>
            <a:br>
              <a:rPr lang="ko-KR" sz="1200"/>
            </a:br>
            <a:r>
              <a:rPr lang="ko-KR" sz="1200"/>
              <a:t>&gt;&gt;&gt; english = 65</a:t>
            </a:r>
            <a:br>
              <a:rPr lang="ko-KR" sz="1200"/>
            </a:br>
            <a:r>
              <a:rPr lang="ko-KR" sz="1200"/>
              <a:t>&gt;&gt;&gt; science = 40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print(f"수학점수: {math}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/>
              <a:t>n영어점수: {english:-^10}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/>
              <a:t>n과학점수: {science}")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수학점수 95 </a:t>
            </a:r>
            <a:br>
              <a:rPr lang="ko-KR" sz="1200">
                <a:highlight>
                  <a:srgbClr val="FFFFFF"/>
                </a:highlight>
              </a:rPr>
            </a:b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영어점수 ----65----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과학점수 40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&gt;&gt;&gt; print(f"수학점수 {math+5}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>
                <a:highlight>
                  <a:srgbClr val="FFFFFF"/>
                </a:highlight>
              </a:rPr>
              <a:t>n영어점수 {english}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>
                <a:highlight>
                  <a:srgbClr val="FFFFFF"/>
                </a:highlight>
              </a:rPr>
              <a:t>n과학점수 {science}")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수학점수 100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영어점수 65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과학점수 40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4</a:t>
            </a:r>
            <a:endParaRPr/>
          </a:p>
        </p:txBody>
      </p:sp>
      <p:sp>
        <p:nvSpPr>
          <p:cNvPr id="535" name="Google Shape;535;p4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536" name="Google Shape;536;p43"/>
          <p:cNvSpPr/>
          <p:nvPr/>
        </p:nvSpPr>
        <p:spPr>
          <a:xfrm>
            <a:off x="1708800" y="2571750"/>
            <a:ext cx="5060400" cy="211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 = "20190505chicken19000"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작성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year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day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menu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money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7" name="Google Shape;537;p43"/>
          <p:cNvSpPr txBox="1"/>
          <p:nvPr/>
        </p:nvSpPr>
        <p:spPr>
          <a:xfrm>
            <a:off x="1708800" y="1339600"/>
            <a:ext cx="57264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a="20190505chicken19000"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는 잘못 쓰여진 변수이다.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2019는 year이라는 변수에, 그 다음 0505를 day라는 변수에,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chicken을 menu라는 변수에, 19000을 money라는 변수에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인덱싱을 사용하여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각각 저장하고 출력하시오.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4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5</a:t>
            </a:r>
            <a:endParaRPr/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545" name="Google Shape;545;p44"/>
          <p:cNvSpPr/>
          <p:nvPr/>
        </p:nvSpPr>
        <p:spPr>
          <a:xfrm>
            <a:off x="1708800" y="2571750"/>
            <a:ext cx="5060400" cy="211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 = "90:30:80"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작성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english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science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1708800" y="1031750"/>
            <a:ext cx="57264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a="90:30:80"이고 :을 기준으로 각각 수학점수, 영어점수, 과학점수이다.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문자열 인덱싱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을 이용해 각 점수를 각각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math, english, science 변수에 저장하고,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 란 변수에 평균값을 저장하고 출력하시오.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 때 출력의 형태는 “평균 점수는 ~~입니다.”로 하시오.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5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함수소개 #1</a:t>
            </a:r>
            <a:endParaRPr/>
          </a:p>
        </p:txBody>
      </p:sp>
      <p:sp>
        <p:nvSpPr>
          <p:cNvPr id="553" name="Google Shape;553;p4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54" name="Google Shape;554;p45"/>
          <p:cNvSpPr txBox="1">
            <a:spLocks noGrp="1"/>
          </p:cNvSpPr>
          <p:nvPr>
            <p:ph type="body" idx="1"/>
          </p:nvPr>
        </p:nvSpPr>
        <p:spPr>
          <a:xfrm>
            <a:off x="177225" y="1141850"/>
            <a:ext cx="1003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len(값)</a:t>
            </a:r>
            <a:endParaRPr/>
          </a:p>
        </p:txBody>
      </p:sp>
      <p:cxnSp>
        <p:nvCxnSpPr>
          <p:cNvPr id="555" name="Google Shape;555;p45"/>
          <p:cNvCxnSpPr/>
          <p:nvPr/>
        </p:nvCxnSpPr>
        <p:spPr>
          <a:xfrm>
            <a:off x="281325" y="16231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45"/>
          <p:cNvSpPr txBox="1">
            <a:spLocks noGrp="1"/>
          </p:cNvSpPr>
          <p:nvPr>
            <p:ph type="title"/>
          </p:nvPr>
        </p:nvSpPr>
        <p:spPr>
          <a:xfrm>
            <a:off x="240600" y="16231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 길이</a:t>
            </a:r>
            <a:endParaRPr sz="1200"/>
          </a:p>
        </p:txBody>
      </p:sp>
      <p:sp>
        <p:nvSpPr>
          <p:cNvPr id="557" name="Google Shape;557;p45"/>
          <p:cNvSpPr txBox="1">
            <a:spLocks noGrp="1"/>
          </p:cNvSpPr>
          <p:nvPr>
            <p:ph type="body" idx="2"/>
          </p:nvPr>
        </p:nvSpPr>
        <p:spPr>
          <a:xfrm>
            <a:off x="177225" y="1772525"/>
            <a:ext cx="23097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word = “Apple banana”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len(word) #문자길이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12</a:t>
            </a:r>
            <a:endParaRPr sz="1200"/>
          </a:p>
        </p:txBody>
      </p:sp>
      <p:sp>
        <p:nvSpPr>
          <p:cNvPr id="558" name="Google Shape;558;p45"/>
          <p:cNvSpPr txBox="1">
            <a:spLocks noGrp="1"/>
          </p:cNvSpPr>
          <p:nvPr>
            <p:ph type="body" idx="3"/>
          </p:nvPr>
        </p:nvSpPr>
        <p:spPr>
          <a:xfrm>
            <a:off x="6769350" y="1131950"/>
            <a:ext cx="2197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replace(바꿀문자, 새문자)</a:t>
            </a:r>
            <a:endParaRPr/>
          </a:p>
        </p:txBody>
      </p:sp>
      <p:cxnSp>
        <p:nvCxnSpPr>
          <p:cNvPr id="559" name="Google Shape;559;p45"/>
          <p:cNvCxnSpPr/>
          <p:nvPr/>
        </p:nvCxnSpPr>
        <p:spPr>
          <a:xfrm>
            <a:off x="6846482" y="1613250"/>
            <a:ext cx="60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45"/>
          <p:cNvSpPr txBox="1">
            <a:spLocks noGrp="1"/>
          </p:cNvSpPr>
          <p:nvPr>
            <p:ph type="title"/>
          </p:nvPr>
        </p:nvSpPr>
        <p:spPr>
          <a:xfrm>
            <a:off x="6832688" y="16132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문자열 바꾸기</a:t>
            </a:r>
            <a:endParaRPr sz="1200"/>
          </a:p>
        </p:txBody>
      </p:sp>
      <p:sp>
        <p:nvSpPr>
          <p:cNvPr id="561" name="Google Shape;561;p45"/>
          <p:cNvSpPr txBox="1">
            <a:spLocks noGrp="1"/>
          </p:cNvSpPr>
          <p:nvPr>
            <p:ph type="body" idx="4"/>
          </p:nvPr>
        </p:nvSpPr>
        <p:spPr>
          <a:xfrm>
            <a:off x="6769368" y="1762625"/>
            <a:ext cx="2073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word.replace(“banana”,”Orange”)</a:t>
            </a:r>
            <a:br>
              <a:rPr lang="ko-KR" sz="1200"/>
            </a:br>
            <a:r>
              <a:rPr lang="ko-KR" sz="1200"/>
              <a:t>'Apple Orange'</a:t>
            </a:r>
            <a:endParaRPr sz="1200"/>
          </a:p>
        </p:txBody>
      </p:sp>
      <p:sp>
        <p:nvSpPr>
          <p:cNvPr id="562" name="Google Shape;562;p45"/>
          <p:cNvSpPr txBox="1">
            <a:spLocks noGrp="1"/>
          </p:cNvSpPr>
          <p:nvPr>
            <p:ph type="body" idx="5"/>
          </p:nvPr>
        </p:nvSpPr>
        <p:spPr>
          <a:xfrm>
            <a:off x="2374649" y="1158600"/>
            <a:ext cx="1882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index(찾을문자)</a:t>
            </a:r>
            <a:endParaRPr/>
          </a:p>
        </p:txBody>
      </p:sp>
      <p:cxnSp>
        <p:nvCxnSpPr>
          <p:cNvPr id="563" name="Google Shape;563;p45"/>
          <p:cNvCxnSpPr/>
          <p:nvPr/>
        </p:nvCxnSpPr>
        <p:spPr>
          <a:xfrm>
            <a:off x="2478713" y="163990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45"/>
          <p:cNvSpPr txBox="1">
            <a:spLocks noGrp="1"/>
          </p:cNvSpPr>
          <p:nvPr>
            <p:ph type="title"/>
          </p:nvPr>
        </p:nvSpPr>
        <p:spPr>
          <a:xfrm>
            <a:off x="2437988" y="163990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index 찾기</a:t>
            </a:r>
            <a:endParaRPr sz="1200"/>
          </a:p>
        </p:txBody>
      </p:sp>
      <p:sp>
        <p:nvSpPr>
          <p:cNvPr id="565" name="Google Shape;565;p45"/>
          <p:cNvSpPr txBox="1">
            <a:spLocks noGrp="1"/>
          </p:cNvSpPr>
          <p:nvPr>
            <p:ph type="body" idx="6"/>
          </p:nvPr>
        </p:nvSpPr>
        <p:spPr>
          <a:xfrm>
            <a:off x="2374675" y="1789275"/>
            <a:ext cx="21975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word.index(‘’p”)</a:t>
            </a:r>
            <a:br>
              <a:rPr lang="ko-KR" sz="1200"/>
            </a:br>
            <a:r>
              <a:rPr lang="ko-KR" sz="1200"/>
              <a:t>1</a:t>
            </a:r>
            <a:endParaRPr sz="1200"/>
          </a:p>
        </p:txBody>
      </p:sp>
      <p:sp>
        <p:nvSpPr>
          <p:cNvPr id="566" name="Google Shape;566;p45"/>
          <p:cNvSpPr txBox="1">
            <a:spLocks noGrp="1"/>
          </p:cNvSpPr>
          <p:nvPr>
            <p:ph type="body" idx="7"/>
          </p:nvPr>
        </p:nvSpPr>
        <p:spPr>
          <a:xfrm>
            <a:off x="4572000" y="1141850"/>
            <a:ext cx="2145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upper() / lower()</a:t>
            </a:r>
            <a:endParaRPr/>
          </a:p>
        </p:txBody>
      </p:sp>
      <p:cxnSp>
        <p:nvCxnSpPr>
          <p:cNvPr id="567" name="Google Shape;567;p45"/>
          <p:cNvCxnSpPr/>
          <p:nvPr/>
        </p:nvCxnSpPr>
        <p:spPr>
          <a:xfrm>
            <a:off x="4676063" y="1623138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45"/>
          <p:cNvSpPr txBox="1">
            <a:spLocks noGrp="1"/>
          </p:cNvSpPr>
          <p:nvPr>
            <p:ph type="title"/>
          </p:nvPr>
        </p:nvSpPr>
        <p:spPr>
          <a:xfrm>
            <a:off x="4635338" y="1623138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소문자 바꾸기</a:t>
            </a:r>
            <a:endParaRPr sz="1200"/>
          </a:p>
        </p:txBody>
      </p:sp>
      <p:sp>
        <p:nvSpPr>
          <p:cNvPr id="569" name="Google Shape;569;p45"/>
          <p:cNvSpPr txBox="1">
            <a:spLocks noGrp="1"/>
          </p:cNvSpPr>
          <p:nvPr>
            <p:ph type="body" idx="8"/>
          </p:nvPr>
        </p:nvSpPr>
        <p:spPr>
          <a:xfrm>
            <a:off x="4572025" y="1772525"/>
            <a:ext cx="21975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word.upper()</a:t>
            </a:r>
            <a:br>
              <a:rPr lang="ko-KR" sz="1200"/>
            </a:br>
            <a:r>
              <a:rPr lang="ko-KR" sz="1200">
                <a:highlight>
                  <a:srgbClr val="FFFFFF"/>
                </a:highlight>
              </a:rPr>
              <a:t>'APPLE BANANA'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&gt;&gt;&gt; word.lower()</a:t>
            </a:r>
            <a:br>
              <a:rPr lang="ko-KR" sz="1200">
                <a:highlight>
                  <a:srgbClr val="FFFFFF"/>
                </a:highlight>
              </a:rPr>
            </a:br>
            <a:r>
              <a:rPr lang="ko-KR" sz="1200">
                <a:highlight>
                  <a:srgbClr val="FFFFFF"/>
                </a:highlight>
              </a:rPr>
              <a:t>'apple banana'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6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함수소개 #2</a:t>
            </a:r>
            <a:endParaRPr/>
          </a:p>
        </p:txBody>
      </p:sp>
      <p:sp>
        <p:nvSpPr>
          <p:cNvPr id="577" name="Google Shape;577;p4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78" name="Google Shape;578;p46"/>
          <p:cNvSpPr txBox="1">
            <a:spLocks noGrp="1"/>
          </p:cNvSpPr>
          <p:nvPr>
            <p:ph type="body" idx="1"/>
          </p:nvPr>
        </p:nvSpPr>
        <p:spPr>
          <a:xfrm>
            <a:off x="177225" y="1141850"/>
            <a:ext cx="2197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count(target 문자)</a:t>
            </a:r>
            <a:endParaRPr/>
          </a:p>
        </p:txBody>
      </p:sp>
      <p:cxnSp>
        <p:nvCxnSpPr>
          <p:cNvPr id="579" name="Google Shape;579;p46"/>
          <p:cNvCxnSpPr/>
          <p:nvPr/>
        </p:nvCxnSpPr>
        <p:spPr>
          <a:xfrm>
            <a:off x="281325" y="16231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240600" y="16231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target 문자 개수</a:t>
            </a:r>
            <a:endParaRPr sz="1200"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2"/>
          </p:nvPr>
        </p:nvSpPr>
        <p:spPr>
          <a:xfrm>
            <a:off x="177225" y="1772525"/>
            <a:ext cx="2197500" cy="20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/>
              <a:t>&gt;&gt;&gt; </a:t>
            </a:r>
            <a:r>
              <a:rPr lang="ko-KR" sz="1200" dirty="0" err="1"/>
              <a:t>word</a:t>
            </a:r>
            <a:r>
              <a:rPr lang="ko-KR" sz="1200" dirty="0"/>
              <a:t> = “Apple </a:t>
            </a:r>
            <a:r>
              <a:rPr lang="ko-KR" sz="1200" dirty="0" err="1"/>
              <a:t>Orange</a:t>
            </a:r>
            <a:r>
              <a:rPr lang="ko-KR" sz="1200" dirty="0"/>
              <a:t>”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/>
              <a:t>&gt;&gt;&gt; </a:t>
            </a:r>
            <a:r>
              <a:rPr lang="en-US" altLang="ko-KR" sz="1200" dirty="0"/>
              <a:t>word.</a:t>
            </a:r>
            <a:r>
              <a:rPr lang="ko-KR" sz="1200" dirty="0" err="1"/>
              <a:t>count</a:t>
            </a:r>
            <a:r>
              <a:rPr lang="ko-KR" sz="1200" dirty="0"/>
              <a:t>(‘</a:t>
            </a:r>
            <a:r>
              <a:rPr lang="ko-KR" sz="1200" dirty="0" err="1"/>
              <a:t>A</a:t>
            </a:r>
            <a:r>
              <a:rPr lang="ko-KR" sz="1200" dirty="0"/>
              <a:t>’) </a:t>
            </a:r>
            <a:br>
              <a:rPr lang="ko-KR" sz="1200" dirty="0"/>
            </a:br>
            <a:r>
              <a:rPr lang="ko-KR" sz="1200" dirty="0"/>
              <a:t>1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/>
              <a:t>&gt;&gt;&gt; </a:t>
            </a:r>
            <a:r>
              <a:rPr lang="en-US" altLang="ko-KR" sz="1200" dirty="0"/>
              <a:t>word.</a:t>
            </a:r>
            <a:r>
              <a:rPr lang="ko-KR" sz="1200" dirty="0" err="1"/>
              <a:t>count</a:t>
            </a:r>
            <a:r>
              <a:rPr lang="ko-KR" sz="1200" dirty="0"/>
              <a:t>(“</a:t>
            </a:r>
            <a:r>
              <a:rPr lang="ko-KR" sz="1200" dirty="0" err="1"/>
              <a:t>p</a:t>
            </a:r>
            <a:r>
              <a:rPr lang="ko-KR" sz="1200" dirty="0"/>
              <a:t>”)</a:t>
            </a:r>
            <a:br>
              <a:rPr lang="ko-KR" sz="1200" dirty="0"/>
            </a:br>
            <a:r>
              <a:rPr lang="ko-KR" sz="1200" dirty="0"/>
              <a:t>2</a:t>
            </a:r>
            <a:endParaRPr sz="1200"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body" idx="3"/>
          </p:nvPr>
        </p:nvSpPr>
        <p:spPr>
          <a:xfrm>
            <a:off x="2374625" y="1131950"/>
            <a:ext cx="2197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strip() / lstrip() / rstrip()</a:t>
            </a:r>
            <a:endParaRPr/>
          </a:p>
        </p:txBody>
      </p:sp>
      <p:cxnSp>
        <p:nvCxnSpPr>
          <p:cNvPr id="583" name="Google Shape;583;p46"/>
          <p:cNvCxnSpPr/>
          <p:nvPr/>
        </p:nvCxnSpPr>
        <p:spPr>
          <a:xfrm>
            <a:off x="2451757" y="1613250"/>
            <a:ext cx="60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46"/>
          <p:cNvSpPr txBox="1">
            <a:spLocks noGrp="1"/>
          </p:cNvSpPr>
          <p:nvPr>
            <p:ph type="title"/>
          </p:nvPr>
        </p:nvSpPr>
        <p:spPr>
          <a:xfrm>
            <a:off x="2437963" y="16132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공백 제거</a:t>
            </a:r>
            <a:endParaRPr sz="1200"/>
          </a:p>
        </p:txBody>
      </p:sp>
      <p:sp>
        <p:nvSpPr>
          <p:cNvPr id="585" name="Google Shape;585;p46"/>
          <p:cNvSpPr txBox="1">
            <a:spLocks noGrp="1"/>
          </p:cNvSpPr>
          <p:nvPr>
            <p:ph type="body" idx="4"/>
          </p:nvPr>
        </p:nvSpPr>
        <p:spPr>
          <a:xfrm>
            <a:off x="2374650" y="1762625"/>
            <a:ext cx="20730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 = </a:t>
            </a:r>
            <a:br>
              <a:rPr lang="ko-KR" sz="1200"/>
            </a:br>
            <a:r>
              <a:rPr lang="ko-KR" sz="1200"/>
              <a:t>“   Apple Orange    “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word.lstrip()</a:t>
            </a:r>
            <a:br>
              <a:rPr lang="ko-KR" sz="1200"/>
            </a:br>
            <a:r>
              <a:rPr lang="ko-KR" sz="1200"/>
              <a:t>'Apple Orange   '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word.rstrip()</a:t>
            </a:r>
            <a:br>
              <a:rPr lang="ko-KR" sz="1200"/>
            </a:br>
            <a:r>
              <a:rPr lang="ko-KR" sz="1200"/>
              <a:t>'   Apple Orange'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word.strip()</a:t>
            </a:r>
            <a:br>
              <a:rPr lang="ko-KR" sz="1200"/>
            </a:br>
            <a:r>
              <a:rPr lang="ko-KR" sz="1200"/>
              <a:t>'Apple Orange'</a:t>
            </a:r>
            <a:endParaRPr sz="1200"/>
          </a:p>
        </p:txBody>
      </p:sp>
      <p:sp>
        <p:nvSpPr>
          <p:cNvPr id="586" name="Google Shape;586;p46"/>
          <p:cNvSpPr txBox="1">
            <a:spLocks noGrp="1"/>
          </p:cNvSpPr>
          <p:nvPr>
            <p:ph type="body" idx="5"/>
          </p:nvPr>
        </p:nvSpPr>
        <p:spPr>
          <a:xfrm>
            <a:off x="4571999" y="1148700"/>
            <a:ext cx="1882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split(기준 문자)</a:t>
            </a:r>
            <a:endParaRPr/>
          </a:p>
        </p:txBody>
      </p:sp>
      <p:cxnSp>
        <p:nvCxnSpPr>
          <p:cNvPr id="587" name="Google Shape;587;p46"/>
          <p:cNvCxnSpPr/>
          <p:nvPr/>
        </p:nvCxnSpPr>
        <p:spPr>
          <a:xfrm>
            <a:off x="4676063" y="163000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46"/>
          <p:cNvSpPr txBox="1">
            <a:spLocks noGrp="1"/>
          </p:cNvSpPr>
          <p:nvPr>
            <p:ph type="title"/>
          </p:nvPr>
        </p:nvSpPr>
        <p:spPr>
          <a:xfrm>
            <a:off x="4635338" y="163000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문자열 분리하기</a:t>
            </a:r>
            <a:endParaRPr sz="1200"/>
          </a:p>
        </p:txBody>
      </p:sp>
      <p:sp>
        <p:nvSpPr>
          <p:cNvPr id="589" name="Google Shape;589;p46"/>
          <p:cNvSpPr txBox="1">
            <a:spLocks noGrp="1"/>
          </p:cNvSpPr>
          <p:nvPr>
            <p:ph type="body" idx="6"/>
          </p:nvPr>
        </p:nvSpPr>
        <p:spPr>
          <a:xfrm>
            <a:off x="4572025" y="1779375"/>
            <a:ext cx="2787600" cy="26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scores = "10:20:50:80:88"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scores.split(“:”)</a:t>
            </a:r>
            <a:br>
              <a:rPr lang="ko-KR" sz="1200"/>
            </a:br>
            <a:r>
              <a:rPr lang="ko-KR" sz="1200"/>
              <a:t>['10', '20', '50', '80', '88']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word = “Apple Orange”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word.split()</a:t>
            </a:r>
            <a:br>
              <a:rPr lang="ko-KR" sz="1200"/>
            </a:br>
            <a:r>
              <a:rPr lang="ko-KR" sz="1200"/>
              <a:t>[‘Apple’, ‘Orange’]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90" name="Google Shape;590;p4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591" name="Google Shape;591;p46"/>
          <p:cNvSpPr txBox="1">
            <a:spLocks noGrp="1"/>
          </p:cNvSpPr>
          <p:nvPr>
            <p:ph type="body" idx="7"/>
          </p:nvPr>
        </p:nvSpPr>
        <p:spPr>
          <a:xfrm>
            <a:off x="6769349" y="1148700"/>
            <a:ext cx="1882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join</a:t>
            </a:r>
            <a:endParaRPr/>
          </a:p>
        </p:txBody>
      </p:sp>
      <p:cxnSp>
        <p:nvCxnSpPr>
          <p:cNvPr id="592" name="Google Shape;592;p46"/>
          <p:cNvCxnSpPr/>
          <p:nvPr/>
        </p:nvCxnSpPr>
        <p:spPr>
          <a:xfrm>
            <a:off x="6873413" y="163000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46"/>
          <p:cNvSpPr txBox="1">
            <a:spLocks noGrp="1"/>
          </p:cNvSpPr>
          <p:nvPr>
            <p:ph type="title"/>
          </p:nvPr>
        </p:nvSpPr>
        <p:spPr>
          <a:xfrm>
            <a:off x="6832688" y="163000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리스트에서 문자열로</a:t>
            </a:r>
            <a:endParaRPr sz="1200"/>
          </a:p>
        </p:txBody>
      </p:sp>
      <p:sp>
        <p:nvSpPr>
          <p:cNvPr id="594" name="Google Shape;594;p46"/>
          <p:cNvSpPr txBox="1">
            <a:spLocks noGrp="1"/>
          </p:cNvSpPr>
          <p:nvPr>
            <p:ph type="body" idx="8"/>
          </p:nvPr>
        </p:nvSpPr>
        <p:spPr>
          <a:xfrm>
            <a:off x="6769375" y="1779375"/>
            <a:ext cx="2145900" cy="26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score_list = ['10', '20', '50', '80', '88']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“:”.join(score_list)</a:t>
            </a:r>
            <a:br>
              <a:rPr lang="ko-KR" sz="1200"/>
            </a:br>
            <a:r>
              <a:rPr lang="ko-KR" sz="1200"/>
              <a:t>‘10,20,30,40,50’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6 </a:t>
            </a:r>
            <a:endParaRPr/>
          </a:p>
        </p:txBody>
      </p:sp>
      <p:sp>
        <p:nvSpPr>
          <p:cNvPr id="601" name="Google Shape;601;p4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602" name="Google Shape;602;p47"/>
          <p:cNvSpPr/>
          <p:nvPr/>
        </p:nvSpPr>
        <p:spPr>
          <a:xfrm>
            <a:off x="1708800" y="2571750"/>
            <a:ext cx="5060400" cy="211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 = "  90:30:80   "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작성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math, english, science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3" name="Google Shape;603;p47"/>
          <p:cNvSpPr txBox="1"/>
          <p:nvPr/>
        </p:nvSpPr>
        <p:spPr>
          <a:xfrm>
            <a:off x="1708800" y="825975"/>
            <a:ext cx="57264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a="  90:30:80  "이고 :을 기준으로 각각 수학점수, 영어점수, 과학점수이다.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문자열 함수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를 이용해 </a:t>
            </a: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공백을 제거하고, 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b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각 점수를 각각 </a:t>
            </a: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math, english, science 변수에 저장한 후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 란 변수에 평균값을 저장하고 출력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하시오.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이 때 출력의 형태는 “평균 점수는 ~~입니다.”로 하시오.</a:t>
            </a:r>
            <a:b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hint: strip, split을 이용한다.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리스트와 튜플</a:t>
            </a:r>
            <a:endParaRPr/>
          </a:p>
        </p:txBody>
      </p:sp>
      <p:sp>
        <p:nvSpPr>
          <p:cNvPr id="610" name="Google Shape;610;p48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리스트와 튜플선언</a:t>
            </a:r>
            <a:endParaRPr/>
          </a:p>
        </p:txBody>
      </p:sp>
      <p:sp>
        <p:nvSpPr>
          <p:cNvPr id="617" name="Google Shape;617;p4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18" name="Google Shape;618;p4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619" name="Google Shape;619;p49"/>
          <p:cNvSpPr txBox="1">
            <a:spLocks noGrp="1"/>
          </p:cNvSpPr>
          <p:nvPr>
            <p:ph type="body" idx="1"/>
          </p:nvPr>
        </p:nvSpPr>
        <p:spPr>
          <a:xfrm>
            <a:off x="488800" y="15762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리스트 = [값, 값, 값 … ]</a:t>
            </a:r>
            <a:endParaRPr sz="1800" b="1"/>
          </a:p>
        </p:txBody>
      </p:sp>
      <p:cxnSp>
        <p:nvCxnSpPr>
          <p:cNvPr id="620" name="Google Shape;620;p49"/>
          <p:cNvCxnSpPr/>
          <p:nvPr/>
        </p:nvCxnSpPr>
        <p:spPr>
          <a:xfrm rot="10800000" flipH="1">
            <a:off x="598600" y="20299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1" name="Google Shape;621;p49"/>
          <p:cNvSpPr txBox="1">
            <a:spLocks noGrp="1"/>
          </p:cNvSpPr>
          <p:nvPr>
            <p:ph type="body" idx="2"/>
          </p:nvPr>
        </p:nvSpPr>
        <p:spPr>
          <a:xfrm>
            <a:off x="4701150" y="156570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튜플 = (값, 값, 값 ....)</a:t>
            </a:r>
            <a:endParaRPr sz="1800"/>
          </a:p>
        </p:txBody>
      </p:sp>
      <p:cxnSp>
        <p:nvCxnSpPr>
          <p:cNvPr id="622" name="Google Shape;622;p49"/>
          <p:cNvCxnSpPr/>
          <p:nvPr/>
        </p:nvCxnSpPr>
        <p:spPr>
          <a:xfrm rot="10800000" flipH="1">
            <a:off x="4810950" y="20194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p49"/>
          <p:cNvSpPr txBox="1">
            <a:spLocks noGrp="1"/>
          </p:cNvSpPr>
          <p:nvPr>
            <p:ph type="title"/>
          </p:nvPr>
        </p:nvSpPr>
        <p:spPr>
          <a:xfrm>
            <a:off x="539625" y="207692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수정 및 추가 가능</a:t>
            </a:r>
            <a:endParaRPr sz="1200"/>
          </a:p>
        </p:txBody>
      </p:sp>
      <p:sp>
        <p:nvSpPr>
          <p:cNvPr id="624" name="Google Shape;624;p49"/>
          <p:cNvSpPr txBox="1">
            <a:spLocks noGrp="1"/>
          </p:cNvSpPr>
          <p:nvPr>
            <p:ph type="title"/>
          </p:nvPr>
        </p:nvSpPr>
        <p:spPr>
          <a:xfrm>
            <a:off x="4815950" y="20586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수정 및 추가 불가능</a:t>
            </a:r>
            <a:endParaRPr sz="1200"/>
          </a:p>
        </p:txBody>
      </p:sp>
      <p:sp>
        <p:nvSpPr>
          <p:cNvPr id="625" name="Google Shape;625;p49"/>
          <p:cNvSpPr txBox="1">
            <a:spLocks noGrp="1"/>
          </p:cNvSpPr>
          <p:nvPr>
            <p:ph type="body" idx="3"/>
          </p:nvPr>
        </p:nvSpPr>
        <p:spPr>
          <a:xfrm>
            <a:off x="2331750" y="974000"/>
            <a:ext cx="51480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시퀀스 자료형 - 연속된 여러값들을 한 변수에 저장</a:t>
            </a:r>
            <a:endParaRPr sz="1800"/>
          </a:p>
        </p:txBody>
      </p:sp>
      <p:sp>
        <p:nvSpPr>
          <p:cNvPr id="626" name="Google Shape;626;p49"/>
          <p:cNvSpPr txBox="1">
            <a:spLocks noGrp="1"/>
          </p:cNvSpPr>
          <p:nvPr>
            <p:ph type="body" idx="4"/>
          </p:nvPr>
        </p:nvSpPr>
        <p:spPr>
          <a:xfrm>
            <a:off x="539625" y="2439300"/>
            <a:ext cx="35031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“apple”, 3.14, False]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&lt;class ‘list’&gt;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[] # 빈값생성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list() # 빈값생성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27" name="Google Shape;627;p49"/>
          <p:cNvSpPr txBox="1">
            <a:spLocks noGrp="1"/>
          </p:cNvSpPr>
          <p:nvPr>
            <p:ph type="body" idx="5"/>
          </p:nvPr>
        </p:nvSpPr>
        <p:spPr>
          <a:xfrm>
            <a:off x="4815950" y="2419350"/>
            <a:ext cx="3503100" cy="2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(1, 2, 3, 4, 5, 6, 7)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(1, “apple”, 3.14, False)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&lt;class ‘tuple’&gt;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() #빈값생성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tuple()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 = 1</a:t>
            </a:r>
            <a:r>
              <a:rPr lang="ko-KR" sz="1200" b="1"/>
              <a:t>,</a:t>
            </a:r>
            <a:r>
              <a:rPr lang="ko-KR" sz="1200"/>
              <a:t> # 요소가 1인 튜플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Range 함수</a:t>
            </a:r>
            <a:endParaRPr/>
          </a:p>
        </p:txBody>
      </p:sp>
      <p:sp>
        <p:nvSpPr>
          <p:cNvPr id="634" name="Google Shape;634;p5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body" idx="1"/>
          </p:nvPr>
        </p:nvSpPr>
        <p:spPr>
          <a:xfrm>
            <a:off x="488800" y="16524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/>
              <a:t>range(횟수)</a:t>
            </a:r>
            <a:endParaRPr sz="1800" b="1"/>
          </a:p>
        </p:txBody>
      </p:sp>
      <p:cxnSp>
        <p:nvCxnSpPr>
          <p:cNvPr id="636" name="Google Shape;636;p50"/>
          <p:cNvCxnSpPr/>
          <p:nvPr/>
        </p:nvCxnSpPr>
        <p:spPr>
          <a:xfrm rot="10800000" flipH="1">
            <a:off x="598600" y="21061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50"/>
          <p:cNvSpPr txBox="1">
            <a:spLocks noGrp="1"/>
          </p:cNvSpPr>
          <p:nvPr>
            <p:ph type="body" idx="2"/>
          </p:nvPr>
        </p:nvSpPr>
        <p:spPr>
          <a:xfrm>
            <a:off x="4701150" y="164190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/>
              <a:t>range(시작, 끝, 증가폭)</a:t>
            </a:r>
            <a:endParaRPr sz="1800"/>
          </a:p>
        </p:txBody>
      </p:sp>
      <p:cxnSp>
        <p:nvCxnSpPr>
          <p:cNvPr id="638" name="Google Shape;638;p50"/>
          <p:cNvCxnSpPr/>
          <p:nvPr/>
        </p:nvCxnSpPr>
        <p:spPr>
          <a:xfrm rot="10800000" flipH="1">
            <a:off x="4810950" y="20956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9" name="Google Shape;639;p50"/>
          <p:cNvSpPr txBox="1">
            <a:spLocks noGrp="1"/>
          </p:cNvSpPr>
          <p:nvPr>
            <p:ph type="body" idx="3"/>
          </p:nvPr>
        </p:nvSpPr>
        <p:spPr>
          <a:xfrm>
            <a:off x="2103150" y="974000"/>
            <a:ext cx="5148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연속된 숫자를 생성하는 함수</a:t>
            </a:r>
            <a:endParaRPr sz="1800" b="1"/>
          </a:p>
        </p:txBody>
      </p:sp>
      <p:sp>
        <p:nvSpPr>
          <p:cNvPr id="640" name="Google Shape;640;p50"/>
          <p:cNvSpPr txBox="1">
            <a:spLocks noGrp="1"/>
          </p:cNvSpPr>
          <p:nvPr>
            <p:ph type="body" idx="4"/>
          </p:nvPr>
        </p:nvSpPr>
        <p:spPr>
          <a:xfrm>
            <a:off x="539625" y="2134500"/>
            <a:ext cx="3503100" cy="24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list(range(10))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[0, 1, 2, 3, 4, 5, 6, 7, 8, 9]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list(range(1, 11))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4, 5, 6, 7, 8, 9, 10]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tuple(range(10))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(0, 1, 2, 3, 4, 5, 6, 7, 8, 9)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 sz="1200"/>
          </a:p>
        </p:txBody>
      </p:sp>
      <p:sp>
        <p:nvSpPr>
          <p:cNvPr id="641" name="Google Shape;641;p50"/>
          <p:cNvSpPr txBox="1">
            <a:spLocks noGrp="1"/>
          </p:cNvSpPr>
          <p:nvPr>
            <p:ph type="body" idx="5"/>
          </p:nvPr>
        </p:nvSpPr>
        <p:spPr>
          <a:xfrm>
            <a:off x="4815950" y="2114550"/>
            <a:ext cx="35031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list(range(-10, 10, 2))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[-10, -8, -6, -4, -2, 0, 2, 4, 6, 8]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list(range(5, 0, -1))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[5, 4, 3, 2, 1]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2" name="Google Shape;642;p5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리스트, 튜플 형변환</a:t>
            </a:r>
            <a:endParaRPr/>
          </a:p>
        </p:txBody>
      </p:sp>
      <p:sp>
        <p:nvSpPr>
          <p:cNvPr id="649" name="Google Shape;649;p5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50" name="Google Shape;650;p51"/>
          <p:cNvSpPr txBox="1">
            <a:spLocks noGrp="1"/>
          </p:cNvSpPr>
          <p:nvPr>
            <p:ph type="body" idx="1"/>
          </p:nvPr>
        </p:nvSpPr>
        <p:spPr>
          <a:xfrm>
            <a:off x="488800" y="11190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list(튜플)</a:t>
            </a:r>
            <a:endParaRPr sz="1800" b="1"/>
          </a:p>
        </p:txBody>
      </p:sp>
      <p:cxnSp>
        <p:nvCxnSpPr>
          <p:cNvPr id="651" name="Google Shape;651;p51"/>
          <p:cNvCxnSpPr/>
          <p:nvPr/>
        </p:nvCxnSpPr>
        <p:spPr>
          <a:xfrm rot="10800000" flipH="1">
            <a:off x="598600" y="15727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2" name="Google Shape;652;p51"/>
          <p:cNvSpPr txBox="1">
            <a:spLocks noGrp="1"/>
          </p:cNvSpPr>
          <p:nvPr>
            <p:ph type="body" idx="2"/>
          </p:nvPr>
        </p:nvSpPr>
        <p:spPr>
          <a:xfrm>
            <a:off x="4701150" y="110850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tuple(리스트)</a:t>
            </a:r>
            <a:endParaRPr sz="1800"/>
          </a:p>
        </p:txBody>
      </p:sp>
      <p:cxnSp>
        <p:nvCxnSpPr>
          <p:cNvPr id="653" name="Google Shape;653;p51"/>
          <p:cNvCxnSpPr/>
          <p:nvPr/>
        </p:nvCxnSpPr>
        <p:spPr>
          <a:xfrm rot="10800000" flipH="1">
            <a:off x="4810950" y="15622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4" name="Google Shape;654;p51"/>
          <p:cNvSpPr txBox="1">
            <a:spLocks noGrp="1"/>
          </p:cNvSpPr>
          <p:nvPr>
            <p:ph type="body" idx="3"/>
          </p:nvPr>
        </p:nvSpPr>
        <p:spPr>
          <a:xfrm>
            <a:off x="539625" y="1601100"/>
            <a:ext cx="35031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tuple(a)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(1, 2, 3, 4, 5)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55" name="Google Shape;655;p51"/>
          <p:cNvSpPr txBox="1">
            <a:spLocks noGrp="1"/>
          </p:cNvSpPr>
          <p:nvPr>
            <p:ph type="body" idx="4"/>
          </p:nvPr>
        </p:nvSpPr>
        <p:spPr>
          <a:xfrm>
            <a:off x="4721550" y="1540650"/>
            <a:ext cx="35031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(1, 2, 3, 4, 5)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list(a)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4, 5]</a:t>
            </a:r>
            <a:endParaRPr sz="1200"/>
          </a:p>
        </p:txBody>
      </p:sp>
      <p:sp>
        <p:nvSpPr>
          <p:cNvPr id="656" name="Google Shape;656;p5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기본 자료형 (Data Type)</a:t>
            </a:r>
            <a:endParaRPr sz="180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3201225" y="1177425"/>
            <a:ext cx="753300" cy="3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/>
              <a:t>int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/>
              <a:t>float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/>
              <a:t>bool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/>
              <a:t>str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/>
              <a:t>list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/>
              <a:t>tuple</a:t>
            </a:r>
            <a:endParaRPr lang="ko-KR" altLang="en-US"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/>
              <a:t>set</a:t>
            </a:r>
            <a:endParaRPr lang="ko-KR" altLang="en-US"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/>
              <a:t>dict</a:t>
            </a:r>
            <a:endParaRPr sz="1800" dirty="0"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2"/>
          </p:nvPr>
        </p:nvSpPr>
        <p:spPr>
          <a:xfrm>
            <a:off x="4572000" y="1177425"/>
            <a:ext cx="2412300" cy="3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/>
              <a:t>정수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/>
              <a:t>실수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/>
              <a:t>True</a:t>
            </a:r>
            <a:r>
              <a:rPr lang="ko-KR" sz="1800" dirty="0"/>
              <a:t>/</a:t>
            </a:r>
            <a:r>
              <a:rPr lang="ko-KR" sz="1800" dirty="0" err="1"/>
              <a:t>False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/>
              <a:t>문자열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/>
              <a:t>리스트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/>
              <a:t>튜플형</a:t>
            </a:r>
            <a:endParaRPr lang="ko-KR" altLang="en-US"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/>
              <a:t>집합</a:t>
            </a:r>
            <a:endParaRPr lang="ko-KR" altLang="en-US"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/>
              <a:t>딕셔너리</a:t>
            </a:r>
            <a:r>
              <a:rPr lang="ko-KR" sz="1800" dirty="0"/>
              <a:t>(</a:t>
            </a:r>
            <a:r>
              <a:rPr lang="ko-KR" sz="1800" dirty="0" err="1"/>
              <a:t>dictionary</a:t>
            </a:r>
            <a:r>
              <a:rPr lang="ko-KR" sz="1800" dirty="0"/>
              <a:t>)</a:t>
            </a:r>
            <a:endParaRPr sz="1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인덱스 접근 #1</a:t>
            </a:r>
            <a:endParaRPr/>
          </a:p>
        </p:txBody>
      </p:sp>
      <p:sp>
        <p:nvSpPr>
          <p:cNvPr id="663" name="Google Shape;663;p5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64" name="Google Shape;664;p52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기본접근 및 변경</a:t>
            </a:r>
            <a:endParaRPr sz="1800" b="1"/>
          </a:p>
        </p:txBody>
      </p:sp>
      <p:cxnSp>
        <p:nvCxnSpPr>
          <p:cNvPr id="665" name="Google Shape;665;p52"/>
          <p:cNvCxnSpPr/>
          <p:nvPr/>
        </p:nvCxnSpPr>
        <p:spPr>
          <a:xfrm rot="10800000" flipH="1">
            <a:off x="598600" y="14203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52"/>
          <p:cNvSpPr txBox="1">
            <a:spLocks noGrp="1"/>
          </p:cNvSpPr>
          <p:nvPr>
            <p:ph type="body" idx="2"/>
          </p:nvPr>
        </p:nvSpPr>
        <p:spPr>
          <a:xfrm>
            <a:off x="4853550" y="956100"/>
            <a:ext cx="2863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슬라이스</a:t>
            </a:r>
            <a:endParaRPr sz="1800"/>
          </a:p>
        </p:txBody>
      </p:sp>
      <p:cxnSp>
        <p:nvCxnSpPr>
          <p:cNvPr id="667" name="Google Shape;667;p52"/>
          <p:cNvCxnSpPr/>
          <p:nvPr/>
        </p:nvCxnSpPr>
        <p:spPr>
          <a:xfrm rot="10800000" flipH="1">
            <a:off x="4963350" y="14098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52"/>
          <p:cNvSpPr txBox="1">
            <a:spLocks noGrp="1"/>
          </p:cNvSpPr>
          <p:nvPr>
            <p:ph type="body" idx="3"/>
          </p:nvPr>
        </p:nvSpPr>
        <p:spPr>
          <a:xfrm>
            <a:off x="539625" y="1372500"/>
            <a:ext cx="2732400" cy="3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a[2]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a[-1]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a[3] = 8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8,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9" name="Google Shape;669;p52"/>
          <p:cNvSpPr txBox="1">
            <a:spLocks noGrp="1"/>
          </p:cNvSpPr>
          <p:nvPr>
            <p:ph type="body" idx="4"/>
          </p:nvPr>
        </p:nvSpPr>
        <p:spPr>
          <a:xfrm>
            <a:off x="4873950" y="1388250"/>
            <a:ext cx="2496900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a[0:4]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a[3:5}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a[1:-2]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0" name="Google Shape;670;p5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인덱스 접근 #2</a:t>
            </a:r>
            <a:endParaRPr/>
          </a:p>
        </p:txBody>
      </p:sp>
      <p:sp>
        <p:nvSpPr>
          <p:cNvPr id="677" name="Google Shape;677;p5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78" name="Google Shape;678;p53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증가폭 변경</a:t>
            </a:r>
            <a:endParaRPr sz="1800" b="1"/>
          </a:p>
        </p:txBody>
      </p:sp>
      <p:cxnSp>
        <p:nvCxnSpPr>
          <p:cNvPr id="679" name="Google Shape;679;p53"/>
          <p:cNvCxnSpPr/>
          <p:nvPr/>
        </p:nvCxnSpPr>
        <p:spPr>
          <a:xfrm rot="10800000" flipH="1">
            <a:off x="598600" y="14203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53"/>
          <p:cNvSpPr txBox="1">
            <a:spLocks noGrp="1"/>
          </p:cNvSpPr>
          <p:nvPr>
            <p:ph type="body" idx="2"/>
          </p:nvPr>
        </p:nvSpPr>
        <p:spPr>
          <a:xfrm>
            <a:off x="4853550" y="956100"/>
            <a:ext cx="2863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슬라이스 요소할당 </a:t>
            </a:r>
            <a:endParaRPr sz="1800"/>
          </a:p>
        </p:txBody>
      </p:sp>
      <p:cxnSp>
        <p:nvCxnSpPr>
          <p:cNvPr id="681" name="Google Shape;681;p53"/>
          <p:cNvCxnSpPr/>
          <p:nvPr/>
        </p:nvCxnSpPr>
        <p:spPr>
          <a:xfrm rot="10800000" flipH="1">
            <a:off x="4963350" y="14098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2" name="Google Shape;682;p53"/>
          <p:cNvSpPr txBox="1">
            <a:spLocks noGrp="1"/>
          </p:cNvSpPr>
          <p:nvPr>
            <p:ph type="body" idx="3"/>
          </p:nvPr>
        </p:nvSpPr>
        <p:spPr>
          <a:xfrm>
            <a:off x="539625" y="1372500"/>
            <a:ext cx="27324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7, 8, 9, 10]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a[2: 8: 2]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[3, 5, 7]</a:t>
            </a:r>
            <a:endParaRPr sz="1200"/>
          </a:p>
        </p:txBody>
      </p:sp>
      <p:sp>
        <p:nvSpPr>
          <p:cNvPr id="683" name="Google Shape;683;p53"/>
          <p:cNvSpPr txBox="1">
            <a:spLocks noGrp="1"/>
          </p:cNvSpPr>
          <p:nvPr>
            <p:ph type="body" idx="4"/>
          </p:nvPr>
        </p:nvSpPr>
        <p:spPr>
          <a:xfrm>
            <a:off x="4873950" y="1388250"/>
            <a:ext cx="2496900" cy="20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a[1:4] = [“a”, “b”, “c”]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a, b, c,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a[1:4] = [“d”, “e”]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d, e, 5]</a:t>
            </a:r>
            <a:endParaRPr sz="1200"/>
          </a:p>
        </p:txBody>
      </p:sp>
      <p:sp>
        <p:nvSpPr>
          <p:cNvPr id="684" name="Google Shape;684;p53"/>
          <p:cNvSpPr txBox="1">
            <a:spLocks noGrp="1"/>
          </p:cNvSpPr>
          <p:nvPr>
            <p:ph type="body" idx="5"/>
          </p:nvPr>
        </p:nvSpPr>
        <p:spPr>
          <a:xfrm>
            <a:off x="519275" y="24944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끝 인덱스까지 가져오기</a:t>
            </a:r>
            <a:endParaRPr sz="1800" b="1"/>
          </a:p>
        </p:txBody>
      </p:sp>
      <p:cxnSp>
        <p:nvCxnSpPr>
          <p:cNvPr id="685" name="Google Shape;685;p53"/>
          <p:cNvCxnSpPr/>
          <p:nvPr/>
        </p:nvCxnSpPr>
        <p:spPr>
          <a:xfrm rot="10800000" flipH="1">
            <a:off x="629075" y="29481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53"/>
          <p:cNvSpPr txBox="1">
            <a:spLocks noGrp="1"/>
          </p:cNvSpPr>
          <p:nvPr>
            <p:ph type="body" idx="6"/>
          </p:nvPr>
        </p:nvSpPr>
        <p:spPr>
          <a:xfrm>
            <a:off x="539625" y="2896500"/>
            <a:ext cx="27324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7, 8, 9, 10]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a[:3]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a[3:]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[4, 5, 6, 7, 8, 9, 10]</a:t>
            </a:r>
            <a:endParaRPr sz="1200"/>
          </a:p>
        </p:txBody>
      </p:sp>
      <p:sp>
        <p:nvSpPr>
          <p:cNvPr id="687" name="Google Shape;687;p53"/>
          <p:cNvSpPr txBox="1">
            <a:spLocks noGrp="1"/>
          </p:cNvSpPr>
          <p:nvPr>
            <p:ph type="body" idx="7"/>
          </p:nvPr>
        </p:nvSpPr>
        <p:spPr>
          <a:xfrm>
            <a:off x="4853550" y="3546900"/>
            <a:ext cx="2863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슬라이스 삭제 </a:t>
            </a:r>
            <a:endParaRPr sz="1800"/>
          </a:p>
        </p:txBody>
      </p:sp>
      <p:cxnSp>
        <p:nvCxnSpPr>
          <p:cNvPr id="688" name="Google Shape;688;p53"/>
          <p:cNvCxnSpPr/>
          <p:nvPr/>
        </p:nvCxnSpPr>
        <p:spPr>
          <a:xfrm rot="10800000" flipH="1">
            <a:off x="4963350" y="40006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p53"/>
          <p:cNvSpPr txBox="1">
            <a:spLocks noGrp="1"/>
          </p:cNvSpPr>
          <p:nvPr>
            <p:ph type="body" idx="8"/>
          </p:nvPr>
        </p:nvSpPr>
        <p:spPr>
          <a:xfrm>
            <a:off x="4873950" y="3979050"/>
            <a:ext cx="24969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del a[1:4]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5]</a:t>
            </a:r>
            <a:endParaRPr sz="1200"/>
          </a:p>
        </p:txBody>
      </p:sp>
      <p:sp>
        <p:nvSpPr>
          <p:cNvPr id="690" name="Google Shape;690;p5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리스트와 튜플 기능 #1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특정값 있는지 확인 in</a:t>
            </a:r>
            <a:endParaRPr sz="1800" b="1"/>
          </a:p>
        </p:txBody>
      </p:sp>
      <p:cxnSp>
        <p:nvCxnSpPr>
          <p:cNvPr id="699" name="Google Shape;699;p54"/>
          <p:cNvCxnSpPr/>
          <p:nvPr/>
        </p:nvCxnSpPr>
        <p:spPr>
          <a:xfrm rot="10800000" flipH="1">
            <a:off x="598600" y="14203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54"/>
          <p:cNvSpPr txBox="1">
            <a:spLocks noGrp="1"/>
          </p:cNvSpPr>
          <p:nvPr>
            <p:ph type="body" idx="2"/>
          </p:nvPr>
        </p:nvSpPr>
        <p:spPr>
          <a:xfrm>
            <a:off x="4853550" y="956100"/>
            <a:ext cx="2863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반복하기 *</a:t>
            </a:r>
            <a:endParaRPr sz="1800"/>
          </a:p>
        </p:txBody>
      </p:sp>
      <p:cxnSp>
        <p:nvCxnSpPr>
          <p:cNvPr id="701" name="Google Shape;701;p54"/>
          <p:cNvCxnSpPr/>
          <p:nvPr/>
        </p:nvCxnSpPr>
        <p:spPr>
          <a:xfrm rot="10800000" flipH="1">
            <a:off x="4963350" y="14098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2" name="Google Shape;702;p54"/>
          <p:cNvSpPr txBox="1">
            <a:spLocks noGrp="1"/>
          </p:cNvSpPr>
          <p:nvPr>
            <p:ph type="body" idx="3"/>
          </p:nvPr>
        </p:nvSpPr>
        <p:spPr>
          <a:xfrm>
            <a:off x="539625" y="1372500"/>
            <a:ext cx="2732400" cy="15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1 in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6 in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03" name="Google Shape;703;p54"/>
          <p:cNvSpPr txBox="1">
            <a:spLocks noGrp="1"/>
          </p:cNvSpPr>
          <p:nvPr>
            <p:ph type="body" idx="4"/>
          </p:nvPr>
        </p:nvSpPr>
        <p:spPr>
          <a:xfrm>
            <a:off x="4873950" y="1388250"/>
            <a:ext cx="24969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* 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1, 2, 3, 1, 2, 3]</a:t>
            </a:r>
            <a:endParaRPr sz="1200"/>
          </a:p>
        </p:txBody>
      </p:sp>
      <p:sp>
        <p:nvSpPr>
          <p:cNvPr id="704" name="Google Shape;704;p54"/>
          <p:cNvSpPr txBox="1">
            <a:spLocks noGrp="1"/>
          </p:cNvSpPr>
          <p:nvPr>
            <p:ph type="body" idx="5"/>
          </p:nvPr>
        </p:nvSpPr>
        <p:spPr>
          <a:xfrm>
            <a:off x="488800" y="28716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연결하기 +</a:t>
            </a:r>
            <a:endParaRPr sz="1800" b="1"/>
          </a:p>
        </p:txBody>
      </p:sp>
      <p:cxnSp>
        <p:nvCxnSpPr>
          <p:cNvPr id="705" name="Google Shape;705;p54"/>
          <p:cNvCxnSpPr/>
          <p:nvPr/>
        </p:nvCxnSpPr>
        <p:spPr>
          <a:xfrm rot="10800000" flipH="1">
            <a:off x="598600" y="33253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54"/>
          <p:cNvSpPr txBox="1">
            <a:spLocks noGrp="1"/>
          </p:cNvSpPr>
          <p:nvPr>
            <p:ph type="body" idx="6"/>
          </p:nvPr>
        </p:nvSpPr>
        <p:spPr>
          <a:xfrm>
            <a:off x="539625" y="3277500"/>
            <a:ext cx="2496900" cy="1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[6, 7, 8, 9]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+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1, 2, 3, 4, 5, 6, 7 ,8, 9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07" name="Google Shape;707;p54"/>
          <p:cNvSpPr txBox="1">
            <a:spLocks noGrp="1"/>
          </p:cNvSpPr>
          <p:nvPr>
            <p:ph type="body" idx="7"/>
          </p:nvPr>
        </p:nvSpPr>
        <p:spPr>
          <a:xfrm>
            <a:off x="4853550" y="2861100"/>
            <a:ext cx="2863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요소개수 구하기 len()</a:t>
            </a:r>
            <a:endParaRPr sz="1800"/>
          </a:p>
        </p:txBody>
      </p:sp>
      <p:cxnSp>
        <p:nvCxnSpPr>
          <p:cNvPr id="708" name="Google Shape;708;p54"/>
          <p:cNvCxnSpPr/>
          <p:nvPr/>
        </p:nvCxnSpPr>
        <p:spPr>
          <a:xfrm rot="10800000" flipH="1">
            <a:off x="4963350" y="33148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54"/>
          <p:cNvSpPr txBox="1">
            <a:spLocks noGrp="1"/>
          </p:cNvSpPr>
          <p:nvPr>
            <p:ph type="body" idx="8"/>
          </p:nvPr>
        </p:nvSpPr>
        <p:spPr>
          <a:xfrm>
            <a:off x="4873950" y="3293250"/>
            <a:ext cx="24969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len(a)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710" name="Google Shape;710;p5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함수 #1</a:t>
            </a:r>
            <a:endParaRPr/>
          </a:p>
        </p:txBody>
      </p:sp>
      <p:sp>
        <p:nvSpPr>
          <p:cNvPr id="717" name="Google Shape;717;p5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18" name="Google Shape;718;p55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474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/>
              <a:t>요소 추가하기 append(값), extend(리스트)</a:t>
            </a:r>
            <a:endParaRPr sz="1700" b="1"/>
          </a:p>
        </p:txBody>
      </p:sp>
      <p:cxnSp>
        <p:nvCxnSpPr>
          <p:cNvPr id="719" name="Google Shape;719;p55"/>
          <p:cNvCxnSpPr/>
          <p:nvPr/>
        </p:nvCxnSpPr>
        <p:spPr>
          <a:xfrm>
            <a:off x="598600" y="1426050"/>
            <a:ext cx="3808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55"/>
          <p:cNvSpPr txBox="1">
            <a:spLocks noGrp="1"/>
          </p:cNvSpPr>
          <p:nvPr>
            <p:ph type="body" idx="2"/>
          </p:nvPr>
        </p:nvSpPr>
        <p:spPr>
          <a:xfrm>
            <a:off x="4853550" y="956100"/>
            <a:ext cx="3174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/>
              <a:t>리스트 요소삭제 pop(인덱스)</a:t>
            </a:r>
            <a:endParaRPr sz="1700"/>
          </a:p>
        </p:txBody>
      </p:sp>
      <p:cxnSp>
        <p:nvCxnSpPr>
          <p:cNvPr id="721" name="Google Shape;721;p55"/>
          <p:cNvCxnSpPr/>
          <p:nvPr/>
        </p:nvCxnSpPr>
        <p:spPr>
          <a:xfrm rot="10800000" flipH="1">
            <a:off x="4963350" y="14098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55"/>
          <p:cNvSpPr txBox="1">
            <a:spLocks noGrp="1"/>
          </p:cNvSpPr>
          <p:nvPr>
            <p:ph type="body" idx="3"/>
          </p:nvPr>
        </p:nvSpPr>
        <p:spPr>
          <a:xfrm>
            <a:off x="539625" y="1372500"/>
            <a:ext cx="2732400" cy="15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a.append(6)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4, 5, 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a.extend([7, 8])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4, 5, 6, 7, 8]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23" name="Google Shape;723;p55"/>
          <p:cNvSpPr txBox="1">
            <a:spLocks noGrp="1"/>
          </p:cNvSpPr>
          <p:nvPr>
            <p:ph type="body" idx="4"/>
          </p:nvPr>
        </p:nvSpPr>
        <p:spPr>
          <a:xfrm>
            <a:off x="4873950" y="1388250"/>
            <a:ext cx="24969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a.pop(0)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a.pop()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[2]</a:t>
            </a:r>
            <a:endParaRPr sz="1200"/>
          </a:p>
        </p:txBody>
      </p:sp>
      <p:sp>
        <p:nvSpPr>
          <p:cNvPr id="724" name="Google Shape;724;p55"/>
          <p:cNvSpPr txBox="1">
            <a:spLocks noGrp="1"/>
          </p:cNvSpPr>
          <p:nvPr>
            <p:ph type="body" idx="5"/>
          </p:nvPr>
        </p:nvSpPr>
        <p:spPr>
          <a:xfrm>
            <a:off x="488800" y="2871650"/>
            <a:ext cx="4385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/>
              <a:t>특정 인덱스에 요소추가 insert(인덱스, 값)</a:t>
            </a:r>
            <a:endParaRPr sz="1700" b="1"/>
          </a:p>
        </p:txBody>
      </p:sp>
      <p:cxnSp>
        <p:nvCxnSpPr>
          <p:cNvPr id="725" name="Google Shape;725;p55"/>
          <p:cNvCxnSpPr/>
          <p:nvPr/>
        </p:nvCxnSpPr>
        <p:spPr>
          <a:xfrm>
            <a:off x="598600" y="3331050"/>
            <a:ext cx="405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6" name="Google Shape;726;p55"/>
          <p:cNvSpPr txBox="1">
            <a:spLocks noGrp="1"/>
          </p:cNvSpPr>
          <p:nvPr>
            <p:ph type="body" idx="6"/>
          </p:nvPr>
        </p:nvSpPr>
        <p:spPr>
          <a:xfrm>
            <a:off x="539625" y="3277500"/>
            <a:ext cx="2496900" cy="1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a.insert(2, 100)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100, 3]</a:t>
            </a:r>
            <a:endParaRPr sz="1200"/>
          </a:p>
        </p:txBody>
      </p:sp>
      <p:sp>
        <p:nvSpPr>
          <p:cNvPr id="727" name="Google Shape;727;p55"/>
          <p:cNvSpPr txBox="1">
            <a:spLocks noGrp="1"/>
          </p:cNvSpPr>
          <p:nvPr>
            <p:ph type="body" idx="7"/>
          </p:nvPr>
        </p:nvSpPr>
        <p:spPr>
          <a:xfrm>
            <a:off x="4853550" y="2861100"/>
            <a:ext cx="3924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/>
              <a:t>리스트 특정값을 찾아삭제 remove(값)</a:t>
            </a:r>
            <a:endParaRPr sz="1700"/>
          </a:p>
        </p:txBody>
      </p:sp>
      <p:cxnSp>
        <p:nvCxnSpPr>
          <p:cNvPr id="728" name="Google Shape;728;p55"/>
          <p:cNvCxnSpPr/>
          <p:nvPr/>
        </p:nvCxnSpPr>
        <p:spPr>
          <a:xfrm>
            <a:off x="4963350" y="3320500"/>
            <a:ext cx="369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55"/>
          <p:cNvSpPr txBox="1">
            <a:spLocks noGrp="1"/>
          </p:cNvSpPr>
          <p:nvPr>
            <p:ph type="body" idx="8"/>
          </p:nvPr>
        </p:nvSpPr>
        <p:spPr>
          <a:xfrm>
            <a:off x="4873950" y="3293250"/>
            <a:ext cx="24969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[100, 200, 300]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a.remove(200)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[100, 300]</a:t>
            </a:r>
            <a:endParaRPr sz="1200"/>
          </a:p>
        </p:txBody>
      </p:sp>
      <p:sp>
        <p:nvSpPr>
          <p:cNvPr id="730" name="Google Shape;730;p5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함수 #2</a:t>
            </a:r>
            <a:endParaRPr/>
          </a:p>
        </p:txBody>
      </p:sp>
      <p:sp>
        <p:nvSpPr>
          <p:cNvPr id="737" name="Google Shape;737;p5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38" name="Google Shape;738;p56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474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특정값의 인덱스 구하기 index(값)</a:t>
            </a:r>
            <a:endParaRPr sz="1800" b="1"/>
          </a:p>
        </p:txBody>
      </p:sp>
      <p:cxnSp>
        <p:nvCxnSpPr>
          <p:cNvPr id="739" name="Google Shape;739;p56"/>
          <p:cNvCxnSpPr/>
          <p:nvPr/>
        </p:nvCxnSpPr>
        <p:spPr>
          <a:xfrm>
            <a:off x="598600" y="1426050"/>
            <a:ext cx="3808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0" name="Google Shape;740;p56"/>
          <p:cNvSpPr txBox="1">
            <a:spLocks noGrp="1"/>
          </p:cNvSpPr>
          <p:nvPr>
            <p:ph type="body" idx="2"/>
          </p:nvPr>
        </p:nvSpPr>
        <p:spPr>
          <a:xfrm>
            <a:off x="539625" y="3397550"/>
            <a:ext cx="3174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순서 뒤집기 reverse()</a:t>
            </a:r>
            <a:endParaRPr sz="1800"/>
          </a:p>
        </p:txBody>
      </p:sp>
      <p:cxnSp>
        <p:nvCxnSpPr>
          <p:cNvPr id="741" name="Google Shape;741;p56"/>
          <p:cNvCxnSpPr/>
          <p:nvPr/>
        </p:nvCxnSpPr>
        <p:spPr>
          <a:xfrm>
            <a:off x="649425" y="3856950"/>
            <a:ext cx="384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2" name="Google Shape;742;p56"/>
          <p:cNvSpPr txBox="1">
            <a:spLocks noGrp="1"/>
          </p:cNvSpPr>
          <p:nvPr>
            <p:ph type="body" idx="3"/>
          </p:nvPr>
        </p:nvSpPr>
        <p:spPr>
          <a:xfrm>
            <a:off x="539625" y="1372500"/>
            <a:ext cx="27324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a.index(3)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43" name="Google Shape;743;p56"/>
          <p:cNvSpPr txBox="1">
            <a:spLocks noGrp="1"/>
          </p:cNvSpPr>
          <p:nvPr>
            <p:ph type="body" idx="4"/>
          </p:nvPr>
        </p:nvSpPr>
        <p:spPr>
          <a:xfrm>
            <a:off x="560025" y="3829700"/>
            <a:ext cx="24969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a.reverse()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[3, 2, 1]</a:t>
            </a:r>
            <a:endParaRPr sz="1200"/>
          </a:p>
        </p:txBody>
      </p:sp>
      <p:sp>
        <p:nvSpPr>
          <p:cNvPr id="744" name="Google Shape;744;p56"/>
          <p:cNvSpPr txBox="1">
            <a:spLocks noGrp="1"/>
          </p:cNvSpPr>
          <p:nvPr>
            <p:ph type="body" idx="5"/>
          </p:nvPr>
        </p:nvSpPr>
        <p:spPr>
          <a:xfrm>
            <a:off x="488800" y="2185850"/>
            <a:ext cx="4385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특정값의 개수구하기 count(값)</a:t>
            </a:r>
            <a:endParaRPr sz="1800" b="1"/>
          </a:p>
        </p:txBody>
      </p:sp>
      <p:cxnSp>
        <p:nvCxnSpPr>
          <p:cNvPr id="745" name="Google Shape;745;p56"/>
          <p:cNvCxnSpPr/>
          <p:nvPr/>
        </p:nvCxnSpPr>
        <p:spPr>
          <a:xfrm>
            <a:off x="598600" y="2645250"/>
            <a:ext cx="38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Google Shape;746;p56"/>
          <p:cNvSpPr txBox="1">
            <a:spLocks noGrp="1"/>
          </p:cNvSpPr>
          <p:nvPr>
            <p:ph type="body" idx="6"/>
          </p:nvPr>
        </p:nvSpPr>
        <p:spPr>
          <a:xfrm>
            <a:off x="539625" y="2591700"/>
            <a:ext cx="24969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1, 2, 2, 2, 3,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a.count(2)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747" name="Google Shape;747;p56"/>
          <p:cNvSpPr txBox="1">
            <a:spLocks noGrp="1"/>
          </p:cNvSpPr>
          <p:nvPr>
            <p:ph type="body" idx="7"/>
          </p:nvPr>
        </p:nvSpPr>
        <p:spPr>
          <a:xfrm>
            <a:off x="4853550" y="1032300"/>
            <a:ext cx="4290600" cy="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정렬하기(오름차순) sort(), sort(reverse=False)</a:t>
            </a:r>
            <a:endParaRPr sz="1800"/>
          </a:p>
        </p:txBody>
      </p:sp>
      <p:cxnSp>
        <p:nvCxnSpPr>
          <p:cNvPr id="748" name="Google Shape;748;p56"/>
          <p:cNvCxnSpPr/>
          <p:nvPr/>
        </p:nvCxnSpPr>
        <p:spPr>
          <a:xfrm>
            <a:off x="4963350" y="1772250"/>
            <a:ext cx="369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56"/>
          <p:cNvSpPr txBox="1">
            <a:spLocks noGrp="1"/>
          </p:cNvSpPr>
          <p:nvPr>
            <p:ph type="body" idx="8"/>
          </p:nvPr>
        </p:nvSpPr>
        <p:spPr>
          <a:xfrm>
            <a:off x="4873950" y="1769250"/>
            <a:ext cx="24969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[3, 2, 1, 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a.sort()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4]</a:t>
            </a:r>
            <a:endParaRPr sz="1200"/>
          </a:p>
        </p:txBody>
      </p:sp>
      <p:sp>
        <p:nvSpPr>
          <p:cNvPr id="750" name="Google Shape;750;p5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751" name="Google Shape;751;p56"/>
          <p:cNvSpPr txBox="1">
            <a:spLocks noGrp="1"/>
          </p:cNvSpPr>
          <p:nvPr>
            <p:ph type="body" idx="9"/>
          </p:nvPr>
        </p:nvSpPr>
        <p:spPr>
          <a:xfrm>
            <a:off x="4853550" y="2784900"/>
            <a:ext cx="429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정렬하기(내림차순) sort(reverse=True)</a:t>
            </a:r>
            <a:endParaRPr sz="1800"/>
          </a:p>
        </p:txBody>
      </p:sp>
      <p:cxnSp>
        <p:nvCxnSpPr>
          <p:cNvPr id="752" name="Google Shape;752;p56"/>
          <p:cNvCxnSpPr/>
          <p:nvPr/>
        </p:nvCxnSpPr>
        <p:spPr>
          <a:xfrm>
            <a:off x="4963350" y="3259900"/>
            <a:ext cx="369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56"/>
          <p:cNvSpPr txBox="1">
            <a:spLocks noGrp="1"/>
          </p:cNvSpPr>
          <p:nvPr>
            <p:ph type="body" idx="13"/>
          </p:nvPr>
        </p:nvSpPr>
        <p:spPr>
          <a:xfrm>
            <a:off x="4873950" y="3293250"/>
            <a:ext cx="24969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[3, 2, 1, 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a.sort(reverse=True)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[4, 3, 2, 1]</a:t>
            </a: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할당과 복사</a:t>
            </a:r>
            <a:endParaRPr/>
          </a:p>
        </p:txBody>
      </p:sp>
      <p:sp>
        <p:nvSpPr>
          <p:cNvPr id="760" name="Google Shape;760;p5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61" name="Google Shape;761;p57"/>
          <p:cNvSpPr txBox="1">
            <a:spLocks noGrp="1"/>
          </p:cNvSpPr>
          <p:nvPr>
            <p:ph type="body" idx="1"/>
          </p:nvPr>
        </p:nvSpPr>
        <p:spPr>
          <a:xfrm>
            <a:off x="644250" y="1943400"/>
            <a:ext cx="2349300" cy="2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is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b[0]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[10, 2, 3, 4, 5]</a:t>
            </a:r>
            <a:endParaRPr sz="1200"/>
          </a:p>
        </p:txBody>
      </p:sp>
      <p:sp>
        <p:nvSpPr>
          <p:cNvPr id="762" name="Google Shape;762;p5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763" name="Google Shape;763;p57"/>
          <p:cNvSpPr txBox="1">
            <a:spLocks noGrp="1"/>
          </p:cNvSpPr>
          <p:nvPr>
            <p:ph type="body" idx="2"/>
          </p:nvPr>
        </p:nvSpPr>
        <p:spPr>
          <a:xfrm>
            <a:off x="3189325" y="1042850"/>
            <a:ext cx="3525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실제 값들의 복사가 일어나지 않음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body" idx="3"/>
          </p:nvPr>
        </p:nvSpPr>
        <p:spPr>
          <a:xfrm>
            <a:off x="3881225" y="1897675"/>
            <a:ext cx="340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a</a:t>
            </a:r>
            <a:endParaRPr sz="2400"/>
          </a:p>
        </p:txBody>
      </p:sp>
      <p:sp>
        <p:nvSpPr>
          <p:cNvPr id="765" name="Google Shape;765;p57"/>
          <p:cNvSpPr/>
          <p:nvPr/>
        </p:nvSpPr>
        <p:spPr>
          <a:xfrm>
            <a:off x="5410200" y="20415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10</a:t>
            </a:r>
            <a:endParaRPr/>
          </a:p>
        </p:txBody>
      </p:sp>
      <p:sp>
        <p:nvSpPr>
          <p:cNvPr id="766" name="Google Shape;766;p57"/>
          <p:cNvSpPr/>
          <p:nvPr/>
        </p:nvSpPr>
        <p:spPr>
          <a:xfrm>
            <a:off x="5867400" y="20415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6324600" y="20415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sp>
        <p:nvSpPr>
          <p:cNvPr id="768" name="Google Shape;768;p57"/>
          <p:cNvSpPr/>
          <p:nvPr/>
        </p:nvSpPr>
        <p:spPr>
          <a:xfrm>
            <a:off x="6781800" y="20415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769" name="Google Shape;769;p57"/>
          <p:cNvSpPr/>
          <p:nvPr/>
        </p:nvSpPr>
        <p:spPr>
          <a:xfrm>
            <a:off x="7239000" y="20415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endParaRPr/>
          </a:p>
        </p:txBody>
      </p:sp>
      <p:cxnSp>
        <p:nvCxnSpPr>
          <p:cNvPr id="770" name="Google Shape;770;p57"/>
          <p:cNvCxnSpPr/>
          <p:nvPr/>
        </p:nvCxnSpPr>
        <p:spPr>
          <a:xfrm rot="10800000" flipH="1">
            <a:off x="4367775" y="2243200"/>
            <a:ext cx="823200" cy="3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1" name="Google Shape;771;p57"/>
          <p:cNvSpPr txBox="1">
            <a:spLocks noGrp="1"/>
          </p:cNvSpPr>
          <p:nvPr>
            <p:ph type="body" idx="4"/>
          </p:nvPr>
        </p:nvSpPr>
        <p:spPr>
          <a:xfrm>
            <a:off x="3881225" y="2659675"/>
            <a:ext cx="340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b</a:t>
            </a:r>
            <a:endParaRPr sz="2400"/>
          </a:p>
        </p:txBody>
      </p:sp>
      <p:cxnSp>
        <p:nvCxnSpPr>
          <p:cNvPr id="772" name="Google Shape;772;p57"/>
          <p:cNvCxnSpPr/>
          <p:nvPr/>
        </p:nvCxnSpPr>
        <p:spPr>
          <a:xfrm rot="10800000" flipH="1">
            <a:off x="4386075" y="2365275"/>
            <a:ext cx="786300" cy="6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할당과 복사</a:t>
            </a:r>
            <a:endParaRPr/>
          </a:p>
        </p:txBody>
      </p:sp>
      <p:sp>
        <p:nvSpPr>
          <p:cNvPr id="779" name="Google Shape;779;p5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80" name="Google Shape;780;p58"/>
          <p:cNvSpPr txBox="1">
            <a:spLocks noGrp="1"/>
          </p:cNvSpPr>
          <p:nvPr>
            <p:ph type="body" idx="1"/>
          </p:nvPr>
        </p:nvSpPr>
        <p:spPr>
          <a:xfrm>
            <a:off x="644250" y="1943400"/>
            <a:ext cx="2349300" cy="2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a.copy()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is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b[0]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4, 5]</a:t>
            </a:r>
            <a:endParaRPr sz="1200"/>
          </a:p>
        </p:txBody>
      </p:sp>
      <p:sp>
        <p:nvSpPr>
          <p:cNvPr id="781" name="Google Shape;781;p5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782" name="Google Shape;782;p58"/>
          <p:cNvSpPr txBox="1">
            <a:spLocks noGrp="1"/>
          </p:cNvSpPr>
          <p:nvPr>
            <p:ph type="body" idx="2"/>
          </p:nvPr>
        </p:nvSpPr>
        <p:spPr>
          <a:xfrm>
            <a:off x="3189325" y="1042850"/>
            <a:ext cx="3525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copy() 함수로 실제 값들을 복사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body" idx="3"/>
          </p:nvPr>
        </p:nvSpPr>
        <p:spPr>
          <a:xfrm>
            <a:off x="3881225" y="1973875"/>
            <a:ext cx="340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a</a:t>
            </a:r>
            <a:endParaRPr sz="2400"/>
          </a:p>
        </p:txBody>
      </p:sp>
      <p:sp>
        <p:nvSpPr>
          <p:cNvPr id="784" name="Google Shape;784;p58"/>
          <p:cNvSpPr/>
          <p:nvPr/>
        </p:nvSpPr>
        <p:spPr>
          <a:xfrm>
            <a:off x="5410200" y="2117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785" name="Google Shape;785;p58"/>
          <p:cNvSpPr/>
          <p:nvPr/>
        </p:nvSpPr>
        <p:spPr>
          <a:xfrm>
            <a:off x="5867400" y="2117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  <p:sp>
        <p:nvSpPr>
          <p:cNvPr id="786" name="Google Shape;786;p58"/>
          <p:cNvSpPr/>
          <p:nvPr/>
        </p:nvSpPr>
        <p:spPr>
          <a:xfrm>
            <a:off x="6324600" y="2117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sp>
        <p:nvSpPr>
          <p:cNvPr id="787" name="Google Shape;787;p58"/>
          <p:cNvSpPr/>
          <p:nvPr/>
        </p:nvSpPr>
        <p:spPr>
          <a:xfrm>
            <a:off x="6781800" y="2117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788" name="Google Shape;788;p58"/>
          <p:cNvSpPr/>
          <p:nvPr/>
        </p:nvSpPr>
        <p:spPr>
          <a:xfrm>
            <a:off x="7239000" y="2117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endParaRPr/>
          </a:p>
        </p:txBody>
      </p:sp>
      <p:cxnSp>
        <p:nvCxnSpPr>
          <p:cNvPr id="789" name="Google Shape;789;p58"/>
          <p:cNvCxnSpPr/>
          <p:nvPr/>
        </p:nvCxnSpPr>
        <p:spPr>
          <a:xfrm>
            <a:off x="4389125" y="2310375"/>
            <a:ext cx="801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0" name="Google Shape;790;p58"/>
          <p:cNvSpPr txBox="1">
            <a:spLocks noGrp="1"/>
          </p:cNvSpPr>
          <p:nvPr>
            <p:ph type="body" idx="4"/>
          </p:nvPr>
        </p:nvSpPr>
        <p:spPr>
          <a:xfrm>
            <a:off x="3881225" y="2735875"/>
            <a:ext cx="340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b</a:t>
            </a:r>
            <a:endParaRPr sz="2400"/>
          </a:p>
        </p:txBody>
      </p:sp>
      <p:cxnSp>
        <p:nvCxnSpPr>
          <p:cNvPr id="791" name="Google Shape;791;p58"/>
          <p:cNvCxnSpPr/>
          <p:nvPr/>
        </p:nvCxnSpPr>
        <p:spPr>
          <a:xfrm>
            <a:off x="4386075" y="3072375"/>
            <a:ext cx="8352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2" name="Google Shape;792;p58"/>
          <p:cNvSpPr/>
          <p:nvPr/>
        </p:nvSpPr>
        <p:spPr>
          <a:xfrm>
            <a:off x="5410200" y="2879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10</a:t>
            </a:r>
            <a:endParaRPr/>
          </a:p>
        </p:txBody>
      </p:sp>
      <p:sp>
        <p:nvSpPr>
          <p:cNvPr id="793" name="Google Shape;793;p58"/>
          <p:cNvSpPr/>
          <p:nvPr/>
        </p:nvSpPr>
        <p:spPr>
          <a:xfrm>
            <a:off x="5867400" y="2879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  <p:sp>
        <p:nvSpPr>
          <p:cNvPr id="794" name="Google Shape;794;p58"/>
          <p:cNvSpPr/>
          <p:nvPr/>
        </p:nvSpPr>
        <p:spPr>
          <a:xfrm>
            <a:off x="6324600" y="2879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sp>
        <p:nvSpPr>
          <p:cNvPr id="795" name="Google Shape;795;p58"/>
          <p:cNvSpPr/>
          <p:nvPr/>
        </p:nvSpPr>
        <p:spPr>
          <a:xfrm>
            <a:off x="6781800" y="2879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796" name="Google Shape;796;p58"/>
          <p:cNvSpPr/>
          <p:nvPr/>
        </p:nvSpPr>
        <p:spPr>
          <a:xfrm>
            <a:off x="7239000" y="2879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다차원 리스트와 튜플</a:t>
            </a:r>
            <a:endParaRPr/>
          </a:p>
        </p:txBody>
      </p:sp>
      <p:sp>
        <p:nvSpPr>
          <p:cNvPr id="803" name="Google Shape;803;p5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804" name="Google Shape;804;p5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805" name="Google Shape;805;p59"/>
          <p:cNvSpPr txBox="1">
            <a:spLocks noGrp="1"/>
          </p:cNvSpPr>
          <p:nvPr>
            <p:ph type="body" idx="1"/>
          </p:nvPr>
        </p:nvSpPr>
        <p:spPr>
          <a:xfrm>
            <a:off x="766175" y="1052000"/>
            <a:ext cx="3360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리스트 = [[값, 값], [값, 값] … ]</a:t>
            </a:r>
            <a:endParaRPr sz="1800" b="1"/>
          </a:p>
        </p:txBody>
      </p:sp>
      <p:sp>
        <p:nvSpPr>
          <p:cNvPr id="806" name="Google Shape;806;p59"/>
          <p:cNvSpPr txBox="1">
            <a:spLocks noGrp="1"/>
          </p:cNvSpPr>
          <p:nvPr>
            <p:ph type="body" idx="2"/>
          </p:nvPr>
        </p:nvSpPr>
        <p:spPr>
          <a:xfrm>
            <a:off x="5170550" y="1052000"/>
            <a:ext cx="3360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튜플 = ((값, 값), (값, 값) … )</a:t>
            </a:r>
            <a:endParaRPr sz="1800" b="1"/>
          </a:p>
        </p:txBody>
      </p:sp>
      <p:cxnSp>
        <p:nvCxnSpPr>
          <p:cNvPr id="807" name="Google Shape;807;p59"/>
          <p:cNvCxnSpPr/>
          <p:nvPr/>
        </p:nvCxnSpPr>
        <p:spPr>
          <a:xfrm rot="10800000" flipH="1">
            <a:off x="903400" y="14965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8" name="Google Shape;808;p59"/>
          <p:cNvSpPr txBox="1">
            <a:spLocks noGrp="1"/>
          </p:cNvSpPr>
          <p:nvPr>
            <p:ph type="body" idx="3"/>
          </p:nvPr>
        </p:nvSpPr>
        <p:spPr>
          <a:xfrm>
            <a:off x="844425" y="1448700"/>
            <a:ext cx="2732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[[1, 2], [3, 4], [5, 6]]</a:t>
            </a:r>
            <a:endParaRPr sz="1200"/>
          </a:p>
        </p:txBody>
      </p:sp>
      <p:cxnSp>
        <p:nvCxnSpPr>
          <p:cNvPr id="809" name="Google Shape;809;p59"/>
          <p:cNvCxnSpPr/>
          <p:nvPr/>
        </p:nvCxnSpPr>
        <p:spPr>
          <a:xfrm rot="10800000" flipH="1">
            <a:off x="5246800" y="14965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0" name="Google Shape;810;p59"/>
          <p:cNvSpPr txBox="1">
            <a:spLocks noGrp="1"/>
          </p:cNvSpPr>
          <p:nvPr>
            <p:ph type="body" idx="4"/>
          </p:nvPr>
        </p:nvSpPr>
        <p:spPr>
          <a:xfrm>
            <a:off x="5187825" y="1448700"/>
            <a:ext cx="2732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((1, 2), (3, 4), (5, 6))</a:t>
            </a:r>
            <a:endParaRPr sz="1200"/>
          </a:p>
        </p:txBody>
      </p:sp>
      <p:sp>
        <p:nvSpPr>
          <p:cNvPr id="811" name="Google Shape;811;p59"/>
          <p:cNvSpPr txBox="1">
            <a:spLocks noGrp="1"/>
          </p:cNvSpPr>
          <p:nvPr>
            <p:ph type="body" idx="5"/>
          </p:nvPr>
        </p:nvSpPr>
        <p:spPr>
          <a:xfrm>
            <a:off x="3356975" y="2118800"/>
            <a:ext cx="3360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접근시 리스트[큰인덱스][작은인덱스]</a:t>
            </a:r>
            <a:endParaRPr sz="1200" b="1"/>
          </a:p>
        </p:txBody>
      </p:sp>
      <p:sp>
        <p:nvSpPr>
          <p:cNvPr id="812" name="Google Shape;812;p59"/>
          <p:cNvSpPr txBox="1">
            <a:spLocks noGrp="1"/>
          </p:cNvSpPr>
          <p:nvPr>
            <p:ph type="body" idx="6"/>
          </p:nvPr>
        </p:nvSpPr>
        <p:spPr>
          <a:xfrm>
            <a:off x="3359025" y="2515500"/>
            <a:ext cx="2732400" cy="17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a[0][1]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a[2][0]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다차원 복사</a:t>
            </a:r>
            <a:endParaRPr/>
          </a:p>
        </p:txBody>
      </p:sp>
      <p:sp>
        <p:nvSpPr>
          <p:cNvPr id="819" name="Google Shape;819;p6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820" name="Google Shape;820;p6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821" name="Google Shape;821;p60"/>
          <p:cNvSpPr txBox="1">
            <a:spLocks noGrp="1"/>
          </p:cNvSpPr>
          <p:nvPr>
            <p:ph type="body" idx="1"/>
          </p:nvPr>
        </p:nvSpPr>
        <p:spPr>
          <a:xfrm>
            <a:off x="1454025" y="1753500"/>
            <a:ext cx="2732400" cy="21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[[1, 2], [3, 4], [5, 6]]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a.copy()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b[0][0]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[[10, 2], [3, 4], [5, 6]]</a:t>
            </a:r>
            <a:endParaRPr sz="1200"/>
          </a:p>
        </p:txBody>
      </p:sp>
      <p:sp>
        <p:nvSpPr>
          <p:cNvPr id="822" name="Google Shape;822;p60"/>
          <p:cNvSpPr txBox="1">
            <a:spLocks noGrp="1"/>
          </p:cNvSpPr>
          <p:nvPr>
            <p:ph type="body" idx="2"/>
          </p:nvPr>
        </p:nvSpPr>
        <p:spPr>
          <a:xfrm>
            <a:off x="2478925" y="1042850"/>
            <a:ext cx="4311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2차원 이상의 리스트는 copy.deepcopy() 를 이용 복사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23" name="Google Shape;823;p60"/>
          <p:cNvSpPr txBox="1">
            <a:spLocks noGrp="1"/>
          </p:cNvSpPr>
          <p:nvPr>
            <p:ph type="body" idx="3"/>
          </p:nvPr>
        </p:nvSpPr>
        <p:spPr>
          <a:xfrm>
            <a:off x="4883025" y="1753500"/>
            <a:ext cx="27324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import copy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[[1, 2], [3, 4], [5, 6]]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copy.deepcopy(a) #깊은복사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b[0][0]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[[1, 2], [3, 4], [5, 6]]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[[10, 2], [3, 4], [5, 6]]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1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</a:t>
            </a:r>
            <a:endParaRPr/>
          </a:p>
        </p:txBody>
      </p:sp>
      <p:sp>
        <p:nvSpPr>
          <p:cNvPr id="830" name="Google Shape;830;p61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01-1. Integer &amp; Float &amp; Bool.ipynb </a:t>
            </a:r>
            <a:endParaRPr sz="1000"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7347550" y="1449675"/>
            <a:ext cx="17214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정수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실수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True/False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문자열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리스트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튜플형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집합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dictionary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6940875" y="1449675"/>
            <a:ext cx="7533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B7B7B7"/>
                </a:solidFill>
              </a:rPr>
              <a:t>int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B7B7B7"/>
                </a:solidFill>
              </a:rPr>
              <a:t>float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bool</a:t>
            </a:r>
            <a:endParaRPr sz="1200" b="1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str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list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tuple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set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6769500" y="1088925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3"/>
          </p:nvPr>
        </p:nvSpPr>
        <p:spPr>
          <a:xfrm>
            <a:off x="177225" y="1425750"/>
            <a:ext cx="21975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200" i="1"/>
              <a:t># 정수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(10)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int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 i="1"/>
              <a:t># 실수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(10.0)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float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 i="1"/>
              <a:t># bool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(True)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bool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120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4"/>
          </p:nvPr>
        </p:nvSpPr>
        <p:spPr>
          <a:xfrm>
            <a:off x="2374625" y="1425750"/>
            <a:ext cx="21975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200" i="1"/>
              <a:t># 문자열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(“Hello python”)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str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 i="1"/>
              <a:t># 리스트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([1, 2, 3, 4])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list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 i="1"/>
              <a:t># 튜플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((1,2,3,4))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tuple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1200"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5"/>
          </p:nvPr>
        </p:nvSpPr>
        <p:spPr>
          <a:xfrm>
            <a:off x="4572000" y="1425750"/>
            <a:ext cx="21975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200" i="1"/>
              <a:t># 집합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({1,2,3,4})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set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 i="1"/>
              <a:t># 딕셔너리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({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...	‘name’: jihun’,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...	‘height’: 183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	})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dict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1200"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기본 자료형 (Data Type)</a:t>
            </a:r>
            <a:endParaRPr sz="1800"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225850" y="908175"/>
            <a:ext cx="6498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"/>
                <a:ea typeface="Nanum Gothic"/>
                <a:cs typeface="Nanum Gothic"/>
                <a:sym typeface="Nanum Gothic"/>
              </a:rPr>
              <a:t>type(arg)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: arg의 data-type을 반환하는 함수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7" name="Google Shape;137;p17"/>
          <p:cNvCxnSpPr/>
          <p:nvPr/>
        </p:nvCxnSpPr>
        <p:spPr>
          <a:xfrm>
            <a:off x="284133" y="1255125"/>
            <a:ext cx="3744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</a:t>
            </a:r>
            <a:endParaRPr/>
          </a:p>
        </p:txBody>
      </p:sp>
      <p:sp>
        <p:nvSpPr>
          <p:cNvPr id="837" name="Google Shape;837;p6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38" name="Google Shape;838;p62"/>
          <p:cNvSpPr txBox="1">
            <a:spLocks noGrp="1"/>
          </p:cNvSpPr>
          <p:nvPr>
            <p:ph type="body" idx="1"/>
          </p:nvPr>
        </p:nvSpPr>
        <p:spPr>
          <a:xfrm>
            <a:off x="3112275" y="1094650"/>
            <a:ext cx="3389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딕셔너리 = {키1: 값1, 키2: 값2}</a:t>
            </a:r>
            <a:endParaRPr sz="1800" b="1"/>
          </a:p>
        </p:txBody>
      </p:sp>
      <p:sp>
        <p:nvSpPr>
          <p:cNvPr id="839" name="Google Shape;839;p6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  <p:sp>
        <p:nvSpPr>
          <p:cNvPr id="840" name="Google Shape;840;p62"/>
          <p:cNvSpPr txBox="1">
            <a:spLocks noGrp="1"/>
          </p:cNvSpPr>
          <p:nvPr>
            <p:ph type="body" idx="2"/>
          </p:nvPr>
        </p:nvSpPr>
        <p:spPr>
          <a:xfrm>
            <a:off x="2061500" y="1475650"/>
            <a:ext cx="5540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score = {“name”: “Tom”, “math”: 80, “english”: 70}</a:t>
            </a:r>
            <a:endParaRPr sz="1800" b="1"/>
          </a:p>
        </p:txBody>
      </p:sp>
      <p:sp>
        <p:nvSpPr>
          <p:cNvPr id="841" name="Google Shape;841;p62"/>
          <p:cNvSpPr txBox="1">
            <a:spLocks noGrp="1"/>
          </p:cNvSpPr>
          <p:nvPr>
            <p:ph type="body" idx="3"/>
          </p:nvPr>
        </p:nvSpPr>
        <p:spPr>
          <a:xfrm>
            <a:off x="2350125" y="2161950"/>
            <a:ext cx="5175300" cy="2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 = {“name”: “tom”, “math”: 80, “english”: 70}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score[“name”]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tom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score[“name”] = “Mike”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score[“name”]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Mike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type(score)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dict</a:t>
            </a:r>
            <a:endParaRPr/>
          </a:p>
        </p:txBody>
      </p:sp>
      <p:sp>
        <p:nvSpPr>
          <p:cNvPr id="848" name="Google Shape;848;p6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49" name="Google Shape;849;p63"/>
          <p:cNvSpPr txBox="1">
            <a:spLocks noGrp="1"/>
          </p:cNvSpPr>
          <p:nvPr>
            <p:ph type="body" idx="1"/>
          </p:nvPr>
        </p:nvSpPr>
        <p:spPr>
          <a:xfrm>
            <a:off x="2655075" y="1094650"/>
            <a:ext cx="4029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딕셔너리 = dict(키1=값1, 키2=값2)</a:t>
            </a:r>
            <a:endParaRPr sz="1800" b="1"/>
          </a:p>
        </p:txBody>
      </p:sp>
      <p:sp>
        <p:nvSpPr>
          <p:cNvPr id="850" name="Google Shape;850;p63"/>
          <p:cNvSpPr txBox="1">
            <a:spLocks noGrp="1"/>
          </p:cNvSpPr>
          <p:nvPr>
            <p:ph type="body" idx="2"/>
          </p:nvPr>
        </p:nvSpPr>
        <p:spPr>
          <a:xfrm>
            <a:off x="1893075" y="1475650"/>
            <a:ext cx="594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score = dict(name=“Tom”, math=80, english=70)</a:t>
            </a:r>
            <a:endParaRPr sz="1800" b="1"/>
          </a:p>
        </p:txBody>
      </p:sp>
      <p:sp>
        <p:nvSpPr>
          <p:cNvPr id="851" name="Google Shape;851;p63"/>
          <p:cNvSpPr txBox="1">
            <a:spLocks noGrp="1"/>
          </p:cNvSpPr>
          <p:nvPr>
            <p:ph type="body" idx="3"/>
          </p:nvPr>
        </p:nvSpPr>
        <p:spPr>
          <a:xfrm>
            <a:off x="2350125" y="2161950"/>
            <a:ext cx="51753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 = dict(name=“tom”, math=80, english=70)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score[“name”]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tom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 = dict() #비어있는 딕셔너리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 = {} #비어있는 딕셔너리</a:t>
            </a:r>
            <a:endParaRPr sz="1200"/>
          </a:p>
        </p:txBody>
      </p:sp>
      <p:sp>
        <p:nvSpPr>
          <p:cNvPr id="852" name="Google Shape;852;p6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 기능 #1</a:t>
            </a:r>
            <a:endParaRPr/>
          </a:p>
        </p:txBody>
      </p:sp>
      <p:sp>
        <p:nvSpPr>
          <p:cNvPr id="859" name="Google Shape;859;p6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60" name="Google Shape;860;p64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키가 있는지 확인</a:t>
            </a:r>
            <a:endParaRPr sz="1800" b="1"/>
          </a:p>
        </p:txBody>
      </p:sp>
      <p:cxnSp>
        <p:nvCxnSpPr>
          <p:cNvPr id="861" name="Google Shape;861;p64"/>
          <p:cNvCxnSpPr/>
          <p:nvPr/>
        </p:nvCxnSpPr>
        <p:spPr>
          <a:xfrm rot="10800000" flipH="1">
            <a:off x="598600" y="14203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2" name="Google Shape;862;p64"/>
          <p:cNvSpPr txBox="1">
            <a:spLocks noGrp="1"/>
          </p:cNvSpPr>
          <p:nvPr>
            <p:ph type="body" idx="2"/>
          </p:nvPr>
        </p:nvSpPr>
        <p:spPr>
          <a:xfrm>
            <a:off x="539625" y="1372500"/>
            <a:ext cx="41331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score = {“name”: “tom”, “math”: 80, “english”: 70}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“math” in score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“age” in score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63" name="Google Shape;863;p64"/>
          <p:cNvSpPr txBox="1">
            <a:spLocks noGrp="1"/>
          </p:cNvSpPr>
          <p:nvPr>
            <p:ph type="body" idx="3"/>
          </p:nvPr>
        </p:nvSpPr>
        <p:spPr>
          <a:xfrm>
            <a:off x="533400" y="31507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키의개수</a:t>
            </a:r>
            <a:endParaRPr sz="1800" b="1"/>
          </a:p>
        </p:txBody>
      </p:sp>
      <p:cxnSp>
        <p:nvCxnSpPr>
          <p:cNvPr id="864" name="Google Shape;864;p64"/>
          <p:cNvCxnSpPr/>
          <p:nvPr/>
        </p:nvCxnSpPr>
        <p:spPr>
          <a:xfrm rot="10800000" flipH="1">
            <a:off x="643200" y="36044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64"/>
          <p:cNvSpPr txBox="1">
            <a:spLocks noGrp="1"/>
          </p:cNvSpPr>
          <p:nvPr>
            <p:ph type="body" idx="4"/>
          </p:nvPr>
        </p:nvSpPr>
        <p:spPr>
          <a:xfrm>
            <a:off x="584225" y="3556625"/>
            <a:ext cx="41331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len(score)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66" name="Google Shape;866;p64"/>
          <p:cNvSpPr txBox="1">
            <a:spLocks noGrp="1"/>
          </p:cNvSpPr>
          <p:nvPr>
            <p:ph type="body" idx="5"/>
          </p:nvPr>
        </p:nvSpPr>
        <p:spPr>
          <a:xfrm>
            <a:off x="4648200" y="9409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키-값 쌍 추가하기 setdefault(키, 값)</a:t>
            </a:r>
            <a:endParaRPr sz="1800" b="1"/>
          </a:p>
        </p:txBody>
      </p:sp>
      <p:cxnSp>
        <p:nvCxnSpPr>
          <p:cNvPr id="867" name="Google Shape;867;p64"/>
          <p:cNvCxnSpPr/>
          <p:nvPr/>
        </p:nvCxnSpPr>
        <p:spPr>
          <a:xfrm rot="10800000" flipH="1">
            <a:off x="47580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8" name="Google Shape;868;p64"/>
          <p:cNvSpPr txBox="1">
            <a:spLocks noGrp="1"/>
          </p:cNvSpPr>
          <p:nvPr>
            <p:ph type="body" idx="6"/>
          </p:nvPr>
        </p:nvSpPr>
        <p:spPr>
          <a:xfrm>
            <a:off x="4699025" y="1346825"/>
            <a:ext cx="41331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score.setdefault(“age”, 20)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{“name”: “tom”, “math”: 80, “english”: 70, “age”: 20}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69" name="Google Shape;869;p64"/>
          <p:cNvSpPr txBox="1">
            <a:spLocks noGrp="1"/>
          </p:cNvSpPr>
          <p:nvPr>
            <p:ph type="body" idx="7"/>
          </p:nvPr>
        </p:nvSpPr>
        <p:spPr>
          <a:xfrm>
            <a:off x="4648200" y="26935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키-값 수정하기 update({키: 값})</a:t>
            </a:r>
            <a:endParaRPr sz="1800" b="1"/>
          </a:p>
        </p:txBody>
      </p:sp>
      <p:cxnSp>
        <p:nvCxnSpPr>
          <p:cNvPr id="870" name="Google Shape;870;p64"/>
          <p:cNvCxnSpPr/>
          <p:nvPr/>
        </p:nvCxnSpPr>
        <p:spPr>
          <a:xfrm rot="10800000" flipH="1">
            <a:off x="4758000" y="31472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64"/>
          <p:cNvSpPr txBox="1">
            <a:spLocks noGrp="1"/>
          </p:cNvSpPr>
          <p:nvPr>
            <p:ph type="body" idx="8"/>
          </p:nvPr>
        </p:nvSpPr>
        <p:spPr>
          <a:xfrm>
            <a:off x="4699025" y="3099425"/>
            <a:ext cx="41331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score.update({“math”: 90})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{“name”: “tom”, “math”: 90, “english”: 70, “age”: 20}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72" name="Google Shape;872;p6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 기능 #2</a:t>
            </a:r>
            <a:endParaRPr/>
          </a:p>
        </p:txBody>
      </p:sp>
      <p:sp>
        <p:nvSpPr>
          <p:cNvPr id="879" name="Google Shape;879;p6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80" name="Google Shape;880;p65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키로 딕셔너리 항목삭제 pop(키,기본값)</a:t>
            </a:r>
            <a:endParaRPr sz="1800" b="1"/>
          </a:p>
        </p:txBody>
      </p:sp>
      <p:cxnSp>
        <p:nvCxnSpPr>
          <p:cNvPr id="881" name="Google Shape;881;p65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2" name="Google Shape;882;p65"/>
          <p:cNvSpPr txBox="1">
            <a:spLocks noGrp="1"/>
          </p:cNvSpPr>
          <p:nvPr>
            <p:ph type="body" idx="2"/>
          </p:nvPr>
        </p:nvSpPr>
        <p:spPr>
          <a:xfrm>
            <a:off x="539625" y="1339950"/>
            <a:ext cx="4133100" cy="2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 = {“name”: “tom”, “math”: 80, “english”: 70}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score.pop(“name”) #삭제된 키의 값 반환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tom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{“math”:80, “english”:70}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score.pop(“age”, 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3" name="Google Shape;883;p65"/>
          <p:cNvSpPr txBox="1">
            <a:spLocks noGrp="1"/>
          </p:cNvSpPr>
          <p:nvPr>
            <p:ph type="body" idx="3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모든 값 삭제 clear()</a:t>
            </a:r>
            <a:endParaRPr sz="1800" b="1"/>
          </a:p>
        </p:txBody>
      </p:sp>
      <p:cxnSp>
        <p:nvCxnSpPr>
          <p:cNvPr id="884" name="Google Shape;884;p65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5" name="Google Shape;885;p65"/>
          <p:cNvSpPr txBox="1">
            <a:spLocks noGrp="1"/>
          </p:cNvSpPr>
          <p:nvPr>
            <p:ph type="body" idx="4"/>
          </p:nvPr>
        </p:nvSpPr>
        <p:spPr>
          <a:xfrm>
            <a:off x="4775225" y="1346825"/>
            <a:ext cx="41331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score.clear()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6" name="Google Shape;886;p65"/>
          <p:cNvSpPr txBox="1">
            <a:spLocks noGrp="1"/>
          </p:cNvSpPr>
          <p:nvPr>
            <p:ph type="body" idx="5"/>
          </p:nvPr>
        </p:nvSpPr>
        <p:spPr>
          <a:xfrm>
            <a:off x="4724400" y="23125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모든 키, 값 가져오기</a:t>
            </a:r>
            <a:endParaRPr sz="1800" b="1"/>
          </a:p>
        </p:txBody>
      </p:sp>
      <p:cxnSp>
        <p:nvCxnSpPr>
          <p:cNvPr id="887" name="Google Shape;887;p65"/>
          <p:cNvCxnSpPr/>
          <p:nvPr/>
        </p:nvCxnSpPr>
        <p:spPr>
          <a:xfrm rot="10800000" flipH="1">
            <a:off x="4834200" y="27662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65"/>
          <p:cNvSpPr txBox="1">
            <a:spLocks noGrp="1"/>
          </p:cNvSpPr>
          <p:nvPr>
            <p:ph type="body" idx="6"/>
          </p:nvPr>
        </p:nvSpPr>
        <p:spPr>
          <a:xfrm>
            <a:off x="4775225" y="2718425"/>
            <a:ext cx="41331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score.keys()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dict_keys([“math”, ”english”])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score.values()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dict_values([80, 70])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score.items()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dict_items([(“math”,80), (“english”,70)])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9" name="Google Shape;889;p6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 할당과 복사</a:t>
            </a:r>
            <a:endParaRPr/>
          </a:p>
        </p:txBody>
      </p:sp>
      <p:sp>
        <p:nvSpPr>
          <p:cNvPr id="896" name="Google Shape;896;p6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97" name="Google Shape;897;p66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딕셔너리 복사 copy()</a:t>
            </a:r>
            <a:endParaRPr sz="1800" b="1"/>
          </a:p>
        </p:txBody>
      </p:sp>
      <p:cxnSp>
        <p:nvCxnSpPr>
          <p:cNvPr id="898" name="Google Shape;898;p66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" name="Google Shape;899;p66"/>
          <p:cNvSpPr txBox="1">
            <a:spLocks noGrp="1"/>
          </p:cNvSpPr>
          <p:nvPr>
            <p:ph type="body" idx="2"/>
          </p:nvPr>
        </p:nvSpPr>
        <p:spPr>
          <a:xfrm>
            <a:off x="539625" y="1416150"/>
            <a:ext cx="41331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{“a”: 0, “b”: 1}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a.copy() #리스트와 마찬가지</a:t>
            </a:r>
            <a:endParaRPr sz="1200"/>
          </a:p>
        </p:txBody>
      </p:sp>
      <p:sp>
        <p:nvSpPr>
          <p:cNvPr id="900" name="Google Shape;900;p66"/>
          <p:cNvSpPr txBox="1">
            <a:spLocks noGrp="1"/>
          </p:cNvSpPr>
          <p:nvPr>
            <p:ph type="body" idx="3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중첩 딕셔너리의 경우 deepcopy()</a:t>
            </a:r>
            <a:endParaRPr sz="1800" b="1"/>
          </a:p>
        </p:txBody>
      </p:sp>
      <p:cxnSp>
        <p:nvCxnSpPr>
          <p:cNvPr id="901" name="Google Shape;901;p66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66"/>
          <p:cNvSpPr txBox="1">
            <a:spLocks noGrp="1"/>
          </p:cNvSpPr>
          <p:nvPr>
            <p:ph type="body" idx="4"/>
          </p:nvPr>
        </p:nvSpPr>
        <p:spPr>
          <a:xfrm>
            <a:off x="4775225" y="1423025"/>
            <a:ext cx="4133100" cy="18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import copy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{“a”: {“c”: 0, “d”: 0}, “b”: {“e”: 0, “f”: 0}}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copy.deepcopy(a)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{“a”: {“c”: 0, “d”: 0}, “b”: {“e”: 0, “f”: 0}}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03" name="Google Shape;903;p6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7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집합(set)</a:t>
            </a:r>
            <a:endParaRPr/>
          </a:p>
        </p:txBody>
      </p:sp>
      <p:sp>
        <p:nvSpPr>
          <p:cNvPr id="910" name="Google Shape;910;p67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세트</a:t>
            </a:r>
            <a:endParaRPr/>
          </a:p>
        </p:txBody>
      </p:sp>
      <p:sp>
        <p:nvSpPr>
          <p:cNvPr id="917" name="Google Shape;917;p6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18" name="Google Shape;918;p68"/>
          <p:cNvSpPr txBox="1">
            <a:spLocks noGrp="1"/>
          </p:cNvSpPr>
          <p:nvPr>
            <p:ph type="body" idx="1"/>
          </p:nvPr>
        </p:nvSpPr>
        <p:spPr>
          <a:xfrm>
            <a:off x="3112275" y="1094650"/>
            <a:ext cx="3389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세트 = {값1, 값2, 값3, 값4}</a:t>
            </a:r>
            <a:endParaRPr sz="1800" b="1"/>
          </a:p>
        </p:txBody>
      </p:sp>
      <p:sp>
        <p:nvSpPr>
          <p:cNvPr id="919" name="Google Shape;919;p6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  <p:sp>
        <p:nvSpPr>
          <p:cNvPr id="920" name="Google Shape;920;p68"/>
          <p:cNvSpPr txBox="1">
            <a:spLocks noGrp="1"/>
          </p:cNvSpPr>
          <p:nvPr>
            <p:ph type="body" idx="2"/>
          </p:nvPr>
        </p:nvSpPr>
        <p:spPr>
          <a:xfrm>
            <a:off x="2366300" y="1475650"/>
            <a:ext cx="5540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animal = {“dog”, “cat”, “monkey”, “horse”}</a:t>
            </a:r>
            <a:endParaRPr sz="1800" b="1"/>
          </a:p>
        </p:txBody>
      </p:sp>
      <p:sp>
        <p:nvSpPr>
          <p:cNvPr id="921" name="Google Shape;921;p68"/>
          <p:cNvSpPr txBox="1">
            <a:spLocks noGrp="1"/>
          </p:cNvSpPr>
          <p:nvPr>
            <p:ph type="body" idx="3"/>
          </p:nvPr>
        </p:nvSpPr>
        <p:spPr>
          <a:xfrm>
            <a:off x="2350125" y="2161950"/>
            <a:ext cx="51753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animal = {“dog”, “cat”, “monkey”, “horse”}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type(score)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&lt;class ‘set’&gt;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세트의 기능</a:t>
            </a:r>
            <a:endParaRPr/>
          </a:p>
        </p:txBody>
      </p:sp>
      <p:sp>
        <p:nvSpPr>
          <p:cNvPr id="928" name="Google Shape;928;p6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29" name="Google Shape;929;p69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세트에 특정값 확인</a:t>
            </a:r>
            <a:endParaRPr sz="1800" b="1"/>
          </a:p>
        </p:txBody>
      </p:sp>
      <p:cxnSp>
        <p:nvCxnSpPr>
          <p:cNvPr id="930" name="Google Shape;930;p69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1" name="Google Shape;931;p69"/>
          <p:cNvSpPr txBox="1">
            <a:spLocks noGrp="1"/>
          </p:cNvSpPr>
          <p:nvPr>
            <p:ph type="body" idx="2"/>
          </p:nvPr>
        </p:nvSpPr>
        <p:spPr>
          <a:xfrm>
            <a:off x="539625" y="1416150"/>
            <a:ext cx="41331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animal = {“dog”, “cat”, “monkey”, “horse”}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“cat” in animal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  <p:sp>
        <p:nvSpPr>
          <p:cNvPr id="932" name="Google Shape;932;p69"/>
          <p:cNvSpPr txBox="1">
            <a:spLocks noGrp="1"/>
          </p:cNvSpPr>
          <p:nvPr>
            <p:ph type="body" idx="3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set을 사용하여 세트 만들기</a:t>
            </a:r>
            <a:endParaRPr sz="1800" b="1"/>
          </a:p>
        </p:txBody>
      </p:sp>
      <p:cxnSp>
        <p:nvCxnSpPr>
          <p:cNvPr id="933" name="Google Shape;933;p69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69"/>
          <p:cNvSpPr txBox="1">
            <a:spLocks noGrp="1"/>
          </p:cNvSpPr>
          <p:nvPr>
            <p:ph type="body" idx="4"/>
          </p:nvPr>
        </p:nvSpPr>
        <p:spPr>
          <a:xfrm>
            <a:off x="4775225" y="1423025"/>
            <a:ext cx="4133100" cy="27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set(“animal”)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{“a”, ”n”, ”i”, ”m”, ”a”, ”l”}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set(range(5))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{0, 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35" name="Google Shape;935;p6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집합 연산 #1</a:t>
            </a:r>
            <a:endParaRPr/>
          </a:p>
        </p:txBody>
      </p:sp>
      <p:sp>
        <p:nvSpPr>
          <p:cNvPr id="942" name="Google Shape;942;p7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43" name="Google Shape;943;p70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합집합 |, set.union</a:t>
            </a:r>
            <a:endParaRPr sz="1800" b="1"/>
          </a:p>
        </p:txBody>
      </p:sp>
      <p:cxnSp>
        <p:nvCxnSpPr>
          <p:cNvPr id="944" name="Google Shape;944;p70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5" name="Google Shape;945;p70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4133100" cy="1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{3,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|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set.union(a, 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6" name="Google Shape;946;p70"/>
          <p:cNvSpPr txBox="1">
            <a:spLocks noGrp="1"/>
          </p:cNvSpPr>
          <p:nvPr>
            <p:ph type="body" idx="3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교집합 &amp;, set.intersection </a:t>
            </a:r>
            <a:endParaRPr sz="1800" b="1"/>
          </a:p>
        </p:txBody>
      </p:sp>
      <p:cxnSp>
        <p:nvCxnSpPr>
          <p:cNvPr id="947" name="Google Shape;947;p70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8" name="Google Shape;948;p70"/>
          <p:cNvSpPr txBox="1">
            <a:spLocks noGrp="1"/>
          </p:cNvSpPr>
          <p:nvPr>
            <p:ph type="body" idx="4"/>
          </p:nvPr>
        </p:nvSpPr>
        <p:spPr>
          <a:xfrm>
            <a:off x="4775225" y="1423025"/>
            <a:ext cx="4133100" cy="18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b = {3,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&amp;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set.intersection(a, 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9" name="Google Shape;949;p7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집합 연산 #2</a:t>
            </a:r>
            <a:endParaRPr/>
          </a:p>
        </p:txBody>
      </p:sp>
      <p:sp>
        <p:nvSpPr>
          <p:cNvPr id="956" name="Google Shape;956;p7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57" name="Google Shape;957;p71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차집합 -, set.difference</a:t>
            </a:r>
            <a:endParaRPr sz="1800" b="1"/>
          </a:p>
        </p:txBody>
      </p:sp>
      <p:cxnSp>
        <p:nvCxnSpPr>
          <p:cNvPr id="958" name="Google Shape;958;p71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71"/>
          <p:cNvSpPr txBox="1">
            <a:spLocks noGrp="1"/>
          </p:cNvSpPr>
          <p:nvPr>
            <p:ph type="body" idx="2"/>
          </p:nvPr>
        </p:nvSpPr>
        <p:spPr>
          <a:xfrm>
            <a:off x="539625" y="1416150"/>
            <a:ext cx="4133100" cy="1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{3,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-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set.difference(a, 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60" name="Google Shape;960;p71"/>
          <p:cNvSpPr txBox="1">
            <a:spLocks noGrp="1"/>
          </p:cNvSpPr>
          <p:nvPr>
            <p:ph type="body" idx="3"/>
          </p:nvPr>
        </p:nvSpPr>
        <p:spPr>
          <a:xfrm>
            <a:off x="4724400" y="940975"/>
            <a:ext cx="4419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대칭차집합 ^, set.symmetric_difference</a:t>
            </a:r>
            <a:endParaRPr sz="1800" b="1"/>
          </a:p>
        </p:txBody>
      </p:sp>
      <p:cxnSp>
        <p:nvCxnSpPr>
          <p:cNvPr id="961" name="Google Shape;961;p71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2" name="Google Shape;962;p71"/>
          <p:cNvSpPr txBox="1">
            <a:spLocks noGrp="1"/>
          </p:cNvSpPr>
          <p:nvPr>
            <p:ph type="body" idx="4"/>
          </p:nvPr>
        </p:nvSpPr>
        <p:spPr>
          <a:xfrm>
            <a:off x="4775225" y="1423025"/>
            <a:ext cx="4133100" cy="18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{3,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^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set.symmetric_difference(a, 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63" name="Google Shape;963;p7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  <p:sp>
        <p:nvSpPr>
          <p:cNvPr id="964" name="Google Shape;964;p71"/>
          <p:cNvSpPr/>
          <p:nvPr/>
        </p:nvSpPr>
        <p:spPr>
          <a:xfrm>
            <a:off x="3351600" y="3319000"/>
            <a:ext cx="1482600" cy="1482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71"/>
          <p:cNvSpPr/>
          <p:nvPr/>
        </p:nvSpPr>
        <p:spPr>
          <a:xfrm>
            <a:off x="4107225" y="3319000"/>
            <a:ext cx="1482600" cy="1482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숫자 자료형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부분집합, 상위집합 확인</a:t>
            </a:r>
            <a:endParaRPr/>
          </a:p>
        </p:txBody>
      </p:sp>
      <p:sp>
        <p:nvSpPr>
          <p:cNvPr id="972" name="Google Shape;972;p7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73" name="Google Shape;973;p72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부분집합 &lt;=, issubset(다른세트)</a:t>
            </a:r>
            <a:endParaRPr sz="1800" b="1"/>
          </a:p>
        </p:txBody>
      </p:sp>
      <p:cxnSp>
        <p:nvCxnSpPr>
          <p:cNvPr id="974" name="Google Shape;974;p72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5" name="Google Shape;975;p72"/>
          <p:cNvSpPr txBox="1">
            <a:spLocks noGrp="1"/>
          </p:cNvSpPr>
          <p:nvPr>
            <p:ph type="body" idx="2"/>
          </p:nvPr>
        </p:nvSpPr>
        <p:spPr>
          <a:xfrm>
            <a:off x="4724400" y="940975"/>
            <a:ext cx="4419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상위집합 &gt;=, issuperset(다른세트)</a:t>
            </a:r>
            <a:endParaRPr sz="1800" b="1"/>
          </a:p>
        </p:txBody>
      </p:sp>
      <p:sp>
        <p:nvSpPr>
          <p:cNvPr id="976" name="Google Shape;976;p72"/>
          <p:cNvSpPr txBox="1">
            <a:spLocks noGrp="1"/>
          </p:cNvSpPr>
          <p:nvPr>
            <p:ph type="body" idx="3"/>
          </p:nvPr>
        </p:nvSpPr>
        <p:spPr>
          <a:xfrm>
            <a:off x="539625" y="1416150"/>
            <a:ext cx="41331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&lt;= {1, 2, 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a.issubset({1, 2, 3, 4, 5})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&lt;=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a.issubset({1, 2, 3})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cxnSp>
        <p:nvCxnSpPr>
          <p:cNvPr id="977" name="Google Shape;977;p72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8" name="Google Shape;978;p72"/>
          <p:cNvSpPr txBox="1">
            <a:spLocks noGrp="1"/>
          </p:cNvSpPr>
          <p:nvPr>
            <p:ph type="body" idx="4"/>
          </p:nvPr>
        </p:nvSpPr>
        <p:spPr>
          <a:xfrm>
            <a:off x="4775225" y="1423025"/>
            <a:ext cx="4133100" cy="29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&gt;=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a.issuperset({1, 2, 3})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&gt;= {1, 2, 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a.issuperset({1, 2, 3, 4, 5})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979" name="Google Shape;979;p7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겹치는 요소확인</a:t>
            </a:r>
            <a:endParaRPr/>
          </a:p>
        </p:txBody>
      </p:sp>
      <p:sp>
        <p:nvSpPr>
          <p:cNvPr id="986" name="Google Shape;986;p7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87" name="Google Shape;987;p73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isdisjoint(다른세트)</a:t>
            </a:r>
            <a:endParaRPr sz="1800" b="1"/>
          </a:p>
        </p:txBody>
      </p:sp>
      <p:cxnSp>
        <p:nvCxnSpPr>
          <p:cNvPr id="988" name="Google Shape;988;p73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9" name="Google Shape;989;p73"/>
          <p:cNvSpPr txBox="1">
            <a:spLocks noGrp="1"/>
          </p:cNvSpPr>
          <p:nvPr>
            <p:ph type="body" idx="2"/>
          </p:nvPr>
        </p:nvSpPr>
        <p:spPr>
          <a:xfrm>
            <a:off x="539625" y="1416150"/>
            <a:ext cx="41331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a.isdisjoint({5, 6, 7, 8}) #겹치는 요소 없음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a.isdisjoint({2, 3, 4, 5}) #2, 3, 4 겹침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990" name="Google Shape;990;p7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세트 조작하기</a:t>
            </a:r>
            <a:endParaRPr/>
          </a:p>
        </p:txBody>
      </p:sp>
      <p:sp>
        <p:nvSpPr>
          <p:cNvPr id="997" name="Google Shape;997;p7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98" name="Google Shape;998;p74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추가하기 add(요소)</a:t>
            </a:r>
            <a:endParaRPr sz="1800" b="1"/>
          </a:p>
        </p:txBody>
      </p:sp>
      <p:cxnSp>
        <p:nvCxnSpPr>
          <p:cNvPr id="999" name="Google Shape;999;p74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0" name="Google Shape;1000;p74"/>
          <p:cNvSpPr txBox="1">
            <a:spLocks noGrp="1"/>
          </p:cNvSpPr>
          <p:nvPr>
            <p:ph type="body" idx="2"/>
          </p:nvPr>
        </p:nvSpPr>
        <p:spPr>
          <a:xfrm>
            <a:off x="539625" y="1416150"/>
            <a:ext cx="41331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a.add(5)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</p:txBody>
      </p:sp>
      <p:sp>
        <p:nvSpPr>
          <p:cNvPr id="1001" name="Google Shape;1001;p74"/>
          <p:cNvSpPr txBox="1">
            <a:spLocks noGrp="1"/>
          </p:cNvSpPr>
          <p:nvPr>
            <p:ph type="body" idx="3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삭제하기 remove(요소), discard(요소)</a:t>
            </a:r>
            <a:endParaRPr sz="1800" b="1"/>
          </a:p>
        </p:txBody>
      </p:sp>
      <p:cxnSp>
        <p:nvCxnSpPr>
          <p:cNvPr id="1002" name="Google Shape;1002;p74"/>
          <p:cNvCxnSpPr/>
          <p:nvPr/>
        </p:nvCxnSpPr>
        <p:spPr>
          <a:xfrm rot="10800000" flipH="1">
            <a:off x="47134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3" name="Google Shape;1003;p74"/>
          <p:cNvSpPr txBox="1">
            <a:spLocks noGrp="1"/>
          </p:cNvSpPr>
          <p:nvPr>
            <p:ph type="body" idx="4"/>
          </p:nvPr>
        </p:nvSpPr>
        <p:spPr>
          <a:xfrm>
            <a:off x="4654425" y="1416150"/>
            <a:ext cx="4133100" cy="17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a.remove(1)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a.discard(2)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{3, 4}</a:t>
            </a:r>
            <a:endParaRPr sz="1200"/>
          </a:p>
        </p:txBody>
      </p:sp>
      <p:sp>
        <p:nvSpPr>
          <p:cNvPr id="1004" name="Google Shape;1004;p7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5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제어문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6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조건문 if</a:t>
            </a:r>
            <a:endParaRPr/>
          </a:p>
        </p:txBody>
      </p:sp>
      <p:sp>
        <p:nvSpPr>
          <p:cNvPr id="1017" name="Google Shape;1017;p76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if</a:t>
            </a:r>
            <a:endParaRPr/>
          </a:p>
        </p:txBody>
      </p:sp>
      <p:sp>
        <p:nvSpPr>
          <p:cNvPr id="1024" name="Google Shape;1024;p7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25" name="Google Shape;1025;p77"/>
          <p:cNvSpPr txBox="1">
            <a:spLocks noGrp="1"/>
          </p:cNvSpPr>
          <p:nvPr>
            <p:ph type="body" idx="1"/>
          </p:nvPr>
        </p:nvSpPr>
        <p:spPr>
          <a:xfrm>
            <a:off x="2309750" y="1094650"/>
            <a:ext cx="5063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조건문은 특정 조건일 때 코드를 실행하는 문법</a:t>
            </a:r>
            <a:endParaRPr sz="1800" b="1"/>
          </a:p>
        </p:txBody>
      </p:sp>
      <p:sp>
        <p:nvSpPr>
          <p:cNvPr id="1026" name="Google Shape;1026;p7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  <p:sp>
        <p:nvSpPr>
          <p:cNvPr id="1027" name="Google Shape;1027;p77"/>
          <p:cNvSpPr txBox="1">
            <a:spLocks noGrp="1"/>
          </p:cNvSpPr>
          <p:nvPr>
            <p:ph type="body" idx="2"/>
          </p:nvPr>
        </p:nvSpPr>
        <p:spPr>
          <a:xfrm>
            <a:off x="3805700" y="1630350"/>
            <a:ext cx="27399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if 조건식: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            코드</a:t>
            </a:r>
            <a:endParaRPr sz="3000" b="1"/>
          </a:p>
        </p:txBody>
      </p:sp>
      <p:cxnSp>
        <p:nvCxnSpPr>
          <p:cNvPr id="1028" name="Google Shape;1028;p77"/>
          <p:cNvCxnSpPr/>
          <p:nvPr/>
        </p:nvCxnSpPr>
        <p:spPr>
          <a:xfrm rot="10800000" flipH="1">
            <a:off x="3900200" y="26586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9" name="Google Shape;1029;p77"/>
          <p:cNvSpPr txBox="1">
            <a:spLocks noGrp="1"/>
          </p:cNvSpPr>
          <p:nvPr>
            <p:ph type="body" idx="3"/>
          </p:nvPr>
        </p:nvSpPr>
        <p:spPr>
          <a:xfrm>
            <a:off x="3783500" y="2607750"/>
            <a:ext cx="13434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들여쓰기 or 탭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공식 4칸</a:t>
            </a:r>
            <a:endParaRPr/>
          </a:p>
        </p:txBody>
      </p:sp>
      <p:cxnSp>
        <p:nvCxnSpPr>
          <p:cNvPr id="1030" name="Google Shape;1030;p77"/>
          <p:cNvCxnSpPr/>
          <p:nvPr/>
        </p:nvCxnSpPr>
        <p:spPr>
          <a:xfrm rot="10800000" flipH="1">
            <a:off x="4205000" y="26586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77"/>
          <p:cNvCxnSpPr/>
          <p:nvPr/>
        </p:nvCxnSpPr>
        <p:spPr>
          <a:xfrm rot="10800000" flipH="1">
            <a:off x="4509800" y="26586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Google Shape;1032;p77"/>
          <p:cNvCxnSpPr/>
          <p:nvPr/>
        </p:nvCxnSpPr>
        <p:spPr>
          <a:xfrm rot="10800000" flipH="1">
            <a:off x="4814600" y="26586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77"/>
          <p:cNvSpPr txBox="1">
            <a:spLocks noGrp="1"/>
          </p:cNvSpPr>
          <p:nvPr>
            <p:ph type="body" idx="4"/>
          </p:nvPr>
        </p:nvSpPr>
        <p:spPr>
          <a:xfrm>
            <a:off x="2871225" y="3380650"/>
            <a:ext cx="3454500" cy="13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x = 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if x == 10: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    print(“x 가 10 입니다”)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7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if</a:t>
            </a:r>
            <a:endParaRPr/>
          </a:p>
        </p:txBody>
      </p:sp>
      <p:sp>
        <p:nvSpPr>
          <p:cNvPr id="1040" name="Google Shape;1040;p7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41" name="Google Shape;1041;p78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if 문 코드 생략</a:t>
            </a:r>
            <a:endParaRPr sz="1800" b="1"/>
          </a:p>
        </p:txBody>
      </p:sp>
      <p:cxnSp>
        <p:nvCxnSpPr>
          <p:cNvPr id="1042" name="Google Shape;1042;p78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3" name="Google Shape;1043;p78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x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== 10: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   pass</a:t>
            </a:r>
            <a:endParaRPr sz="1200"/>
          </a:p>
        </p:txBody>
      </p:sp>
      <p:sp>
        <p:nvSpPr>
          <p:cNvPr id="1044" name="Google Shape;1044;p78"/>
          <p:cNvSpPr txBox="1">
            <a:spLocks noGrp="1"/>
          </p:cNvSpPr>
          <p:nvPr>
            <p:ph type="body" idx="3"/>
          </p:nvPr>
        </p:nvSpPr>
        <p:spPr>
          <a:xfrm>
            <a:off x="45274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if 문 들여쓰기</a:t>
            </a:r>
            <a:endParaRPr sz="1800" b="1"/>
          </a:p>
        </p:txBody>
      </p:sp>
      <p:cxnSp>
        <p:nvCxnSpPr>
          <p:cNvPr id="1045" name="Google Shape;1045;p78"/>
          <p:cNvCxnSpPr/>
          <p:nvPr/>
        </p:nvCxnSpPr>
        <p:spPr>
          <a:xfrm rot="10800000" flipH="1">
            <a:off x="46372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6" name="Google Shape;1046;p78"/>
          <p:cNvSpPr txBox="1">
            <a:spLocks noGrp="1"/>
          </p:cNvSpPr>
          <p:nvPr>
            <p:ph type="body" idx="4"/>
          </p:nvPr>
        </p:nvSpPr>
        <p:spPr>
          <a:xfrm>
            <a:off x="4578225" y="1492350"/>
            <a:ext cx="36951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x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== 10: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가 10 입니다”)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가 12 가 아닙니다“)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&gt;&gt;&gt;         print(“x 가 10 입니다”) #error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&gt;&gt;&gt;  print(“x가 10입니다”) #error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&gt;&gt;&gt;print(“if문 밖“) #if 문과는 상관없음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</a:endParaRPr>
          </a:p>
        </p:txBody>
      </p:sp>
      <p:sp>
        <p:nvSpPr>
          <p:cNvPr id="1047" name="Google Shape;1047;p7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7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if</a:t>
            </a:r>
            <a:endParaRPr/>
          </a:p>
        </p:txBody>
      </p:sp>
      <p:sp>
        <p:nvSpPr>
          <p:cNvPr id="1054" name="Google Shape;1054;p7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55" name="Google Shape;1055;p79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다양한 조건들</a:t>
            </a:r>
            <a:endParaRPr sz="1800" b="1"/>
          </a:p>
        </p:txBody>
      </p:sp>
      <p:cxnSp>
        <p:nvCxnSpPr>
          <p:cNvPr id="1056" name="Google Shape;1056;p79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7" name="Google Shape;1057;p79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30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&gt; 3: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print(“x 가 3보다 크다”)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&gt; 2 and x &lt; 10: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print(“x가 2보다 크고 10보다 작다”)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0 &lt; x &lt; 20: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print(“x는 0보다 크고 20보다 작다”)</a:t>
            </a:r>
            <a:endParaRPr sz="1200"/>
          </a:p>
        </p:txBody>
      </p:sp>
      <p:sp>
        <p:nvSpPr>
          <p:cNvPr id="1058" name="Google Shape;1058;p79"/>
          <p:cNvSpPr txBox="1">
            <a:spLocks noGrp="1"/>
          </p:cNvSpPr>
          <p:nvPr>
            <p:ph type="body" idx="3"/>
          </p:nvPr>
        </p:nvSpPr>
        <p:spPr>
          <a:xfrm>
            <a:off x="45274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중첩 if 문</a:t>
            </a:r>
            <a:endParaRPr sz="1800" b="1"/>
          </a:p>
        </p:txBody>
      </p:sp>
      <p:cxnSp>
        <p:nvCxnSpPr>
          <p:cNvPr id="1059" name="Google Shape;1059;p79"/>
          <p:cNvCxnSpPr/>
          <p:nvPr/>
        </p:nvCxnSpPr>
        <p:spPr>
          <a:xfrm rot="10800000" flipH="1">
            <a:off x="46372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0" name="Google Shape;1060;p79"/>
          <p:cNvSpPr txBox="1">
            <a:spLocks noGrp="1"/>
          </p:cNvSpPr>
          <p:nvPr>
            <p:ph type="body" idx="4"/>
          </p:nvPr>
        </p:nvSpPr>
        <p:spPr>
          <a:xfrm>
            <a:off x="4578225" y="1492350"/>
            <a:ext cx="36951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&gt;= 10: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if x &lt;= 20: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 print(“10이상 20이하”)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elif x &lt;= 30: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 print(“20초과 30이하”)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</a:endParaRPr>
          </a:p>
        </p:txBody>
      </p:sp>
      <p:sp>
        <p:nvSpPr>
          <p:cNvPr id="1061" name="Google Shape;1061;p7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elif 와 else</a:t>
            </a:r>
            <a:endParaRPr/>
          </a:p>
        </p:txBody>
      </p:sp>
      <p:sp>
        <p:nvSpPr>
          <p:cNvPr id="1068" name="Google Shape;1068;p8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69" name="Google Shape;1069;p80"/>
          <p:cNvSpPr txBox="1">
            <a:spLocks noGrp="1"/>
          </p:cNvSpPr>
          <p:nvPr>
            <p:ph type="body" idx="1"/>
          </p:nvPr>
        </p:nvSpPr>
        <p:spPr>
          <a:xfrm>
            <a:off x="3147950" y="1094650"/>
            <a:ext cx="30540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if 조건문의 분기를 위한 문법</a:t>
            </a:r>
            <a:endParaRPr sz="1800" b="1"/>
          </a:p>
        </p:txBody>
      </p:sp>
      <p:sp>
        <p:nvSpPr>
          <p:cNvPr id="1070" name="Google Shape;1070;p80"/>
          <p:cNvSpPr txBox="1">
            <a:spLocks noGrp="1"/>
          </p:cNvSpPr>
          <p:nvPr>
            <p:ph type="body" idx="2"/>
          </p:nvPr>
        </p:nvSpPr>
        <p:spPr>
          <a:xfrm>
            <a:off x="628650" y="1645050"/>
            <a:ext cx="4663500" cy="26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if 조건식:   #조건1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코드       #조건1 True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elif 조건식: #조건2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코드        #조건1 False, 조건2 True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elif 조건식: #조건3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코드        #조건1 False, 조건2 False, 조건3 True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else: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    코드        #모든 조건식이 False</a:t>
            </a:r>
            <a:endParaRPr b="1"/>
          </a:p>
        </p:txBody>
      </p:sp>
      <p:sp>
        <p:nvSpPr>
          <p:cNvPr id="1071" name="Google Shape;1071;p80"/>
          <p:cNvSpPr txBox="1">
            <a:spLocks noGrp="1"/>
          </p:cNvSpPr>
          <p:nvPr>
            <p:ph type="body" idx="3"/>
          </p:nvPr>
        </p:nvSpPr>
        <p:spPr>
          <a:xfrm>
            <a:off x="5192725" y="1592025"/>
            <a:ext cx="3695100" cy="25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== “A”: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A”)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elif x == “B”: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B”)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elif x == “C”: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C”)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else: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A, B, C 가 아님”)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072" name="Google Shape;1072;p8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8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</a:t>
            </a:r>
            <a:endParaRPr/>
          </a:p>
        </p:txBody>
      </p:sp>
      <p:sp>
        <p:nvSpPr>
          <p:cNvPr id="1079" name="Google Shape;1079;p8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80" name="Google Shape;1080;p8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10-1 실습03.ipynb </a:t>
            </a:r>
            <a:endParaRPr sz="1000" b="1"/>
          </a:p>
        </p:txBody>
      </p:sp>
      <p:sp>
        <p:nvSpPr>
          <p:cNvPr id="1081" name="Google Shape;1081;p81"/>
          <p:cNvSpPr txBox="1">
            <a:spLocks noGrp="1"/>
          </p:cNvSpPr>
          <p:nvPr>
            <p:ph type="body" idx="1"/>
          </p:nvPr>
        </p:nvSpPr>
        <p:spPr>
          <a:xfrm>
            <a:off x="2058050" y="1467275"/>
            <a:ext cx="5147100" cy="18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사용자로 점수를 3개 입력받아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모든 점수가 65점보다 클 경우 합격 아닐경우 불합격을 출력하세요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단, 0~100 이 아닌 숫자가 입력된경우 잘못된 “잘못된 점수가 입력되었습니다" 를 출력하세요</a:t>
            </a:r>
            <a:endParaRPr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숫자 자료형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3031400" y="1348275"/>
            <a:ext cx="12021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Int</a:t>
            </a:r>
            <a:endParaRPr sz="3600"/>
          </a:p>
        </p:txBody>
      </p:sp>
      <p:cxnSp>
        <p:nvCxnSpPr>
          <p:cNvPr id="154" name="Google Shape;154;p19"/>
          <p:cNvCxnSpPr/>
          <p:nvPr/>
        </p:nvCxnSpPr>
        <p:spPr>
          <a:xfrm>
            <a:off x="3168225" y="2080525"/>
            <a:ext cx="88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3144175" y="2108850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정수</a:t>
            </a:r>
            <a:endParaRPr sz="1200"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2"/>
          </p:nvPr>
        </p:nvSpPr>
        <p:spPr>
          <a:xfrm>
            <a:off x="4920125" y="1348275"/>
            <a:ext cx="1382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Float</a:t>
            </a:r>
            <a:endParaRPr sz="3600"/>
          </a:p>
        </p:txBody>
      </p:sp>
      <p:cxnSp>
        <p:nvCxnSpPr>
          <p:cNvPr id="157" name="Google Shape;157;p19"/>
          <p:cNvCxnSpPr/>
          <p:nvPr/>
        </p:nvCxnSpPr>
        <p:spPr>
          <a:xfrm rot="10800000" flipH="1">
            <a:off x="5056950" y="2080225"/>
            <a:ext cx="921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5157575" y="20802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실수</a:t>
            </a:r>
            <a:endParaRPr sz="1200"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3"/>
          </p:nvPr>
        </p:nvSpPr>
        <p:spPr>
          <a:xfrm>
            <a:off x="3743625" y="2625700"/>
            <a:ext cx="1782600" cy="19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int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Type(1.0)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float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연습문제2</a:t>
            </a:r>
            <a:endParaRPr/>
          </a:p>
        </p:txBody>
      </p:sp>
      <p:sp>
        <p:nvSpPr>
          <p:cNvPr id="1088" name="Google Shape;1088;p8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89" name="Google Shape;1089;p8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10-1 실습03.ipynb </a:t>
            </a:r>
            <a:endParaRPr sz="1000" b="1"/>
          </a:p>
        </p:txBody>
      </p:sp>
      <p:sp>
        <p:nvSpPr>
          <p:cNvPr id="1090" name="Google Shape;1090;p82"/>
          <p:cNvSpPr txBox="1">
            <a:spLocks noGrp="1"/>
          </p:cNvSpPr>
          <p:nvPr>
            <p:ph type="body" idx="1"/>
          </p:nvPr>
        </p:nvSpPr>
        <p:spPr>
          <a:xfrm>
            <a:off x="2058050" y="910275"/>
            <a:ext cx="5147100" cy="18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[홀수 짝수 판별기]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사용자로부터 정수를 하나 입력받아 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입력한 정수가 홀수인지 짝수인지 판별하여라. 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(** 0은 짝수라 하자.)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91" name="Google Shape;1091;p82"/>
          <p:cNvSpPr/>
          <p:nvPr/>
        </p:nvSpPr>
        <p:spPr>
          <a:xfrm>
            <a:off x="2723550" y="2790975"/>
            <a:ext cx="3696900" cy="188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입력하신 5는 홀수입니다.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짝수를 입력해주세요: 10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입력하신 10은 짝수입니다.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2" name="Google Shape;1092;p82"/>
          <p:cNvSpPr txBox="1"/>
          <p:nvPr/>
        </p:nvSpPr>
        <p:spPr>
          <a:xfrm>
            <a:off x="2723550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[출력결과]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3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반복문 for</a:t>
            </a:r>
            <a:endParaRPr/>
          </a:p>
        </p:txBody>
      </p:sp>
      <p:sp>
        <p:nvSpPr>
          <p:cNvPr id="1099" name="Google Shape;1099;p83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</a:t>
            </a:r>
            <a:endParaRPr/>
          </a:p>
        </p:txBody>
      </p:sp>
      <p:sp>
        <p:nvSpPr>
          <p:cNvPr id="1106" name="Google Shape;1106;p8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07" name="Google Shape;1107;p84"/>
          <p:cNvSpPr txBox="1">
            <a:spLocks noGrp="1"/>
          </p:cNvSpPr>
          <p:nvPr>
            <p:ph type="body" idx="1"/>
          </p:nvPr>
        </p:nvSpPr>
        <p:spPr>
          <a:xfrm>
            <a:off x="1060625" y="942250"/>
            <a:ext cx="6636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어떠한 코드를 반복해야할때 사용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지정된 범위만큼 (주로 반복횟수가 정해져있을때 사용)</a:t>
            </a:r>
            <a:endParaRPr sz="1800" b="1"/>
          </a:p>
        </p:txBody>
      </p:sp>
      <p:sp>
        <p:nvSpPr>
          <p:cNvPr id="1108" name="Google Shape;1108;p8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11-1 반복문 for.ipynb </a:t>
            </a:r>
            <a:endParaRPr sz="1000"/>
          </a:p>
        </p:txBody>
      </p:sp>
      <p:sp>
        <p:nvSpPr>
          <p:cNvPr id="1109" name="Google Shape;1109;p84"/>
          <p:cNvSpPr txBox="1">
            <a:spLocks noGrp="1"/>
          </p:cNvSpPr>
          <p:nvPr>
            <p:ph type="body" idx="2"/>
          </p:nvPr>
        </p:nvSpPr>
        <p:spPr>
          <a:xfrm>
            <a:off x="2651525" y="1858950"/>
            <a:ext cx="44733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for 변수 in [iterator]: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            코드</a:t>
            </a:r>
            <a:endParaRPr sz="3000" b="1"/>
          </a:p>
        </p:txBody>
      </p:sp>
      <p:sp>
        <p:nvSpPr>
          <p:cNvPr id="1110" name="Google Shape;1110;p84"/>
          <p:cNvSpPr txBox="1">
            <a:spLocks noGrp="1"/>
          </p:cNvSpPr>
          <p:nvPr>
            <p:ph type="body" idx="3"/>
          </p:nvPr>
        </p:nvSpPr>
        <p:spPr>
          <a:xfrm>
            <a:off x="2701725" y="3730800"/>
            <a:ext cx="32151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for i in range(0,10):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     print(“현재값 : “, i)</a:t>
            </a:r>
            <a:endParaRPr/>
          </a:p>
        </p:txBody>
      </p:sp>
      <p:cxnSp>
        <p:nvCxnSpPr>
          <p:cNvPr id="1111" name="Google Shape;1111;p84"/>
          <p:cNvCxnSpPr/>
          <p:nvPr/>
        </p:nvCxnSpPr>
        <p:spPr>
          <a:xfrm rot="10800000" flipH="1">
            <a:off x="27572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2" name="Google Shape;1112;p84"/>
          <p:cNvSpPr txBox="1">
            <a:spLocks noGrp="1"/>
          </p:cNvSpPr>
          <p:nvPr>
            <p:ph type="body" idx="4"/>
          </p:nvPr>
        </p:nvSpPr>
        <p:spPr>
          <a:xfrm>
            <a:off x="2640500" y="2912550"/>
            <a:ext cx="13434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들여쓰기 or 탭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공식 4칸</a:t>
            </a:r>
            <a:endParaRPr/>
          </a:p>
        </p:txBody>
      </p:sp>
      <p:cxnSp>
        <p:nvCxnSpPr>
          <p:cNvPr id="1113" name="Google Shape;1113;p84"/>
          <p:cNvCxnSpPr/>
          <p:nvPr/>
        </p:nvCxnSpPr>
        <p:spPr>
          <a:xfrm rot="10800000" flipH="1">
            <a:off x="30620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4" name="Google Shape;1114;p84"/>
          <p:cNvCxnSpPr/>
          <p:nvPr/>
        </p:nvCxnSpPr>
        <p:spPr>
          <a:xfrm rot="10800000" flipH="1">
            <a:off x="33668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5" name="Google Shape;1115;p84"/>
          <p:cNvCxnSpPr/>
          <p:nvPr/>
        </p:nvCxnSpPr>
        <p:spPr>
          <a:xfrm rot="10800000" flipH="1">
            <a:off x="36716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</a:t>
            </a:r>
            <a:endParaRPr/>
          </a:p>
        </p:txBody>
      </p:sp>
      <p:sp>
        <p:nvSpPr>
          <p:cNvPr id="1122" name="Google Shape;1122;p8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23" name="Google Shape;1123;p85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for문과 range()</a:t>
            </a:r>
            <a:endParaRPr sz="1800" b="1"/>
          </a:p>
        </p:txBody>
      </p:sp>
      <p:cxnSp>
        <p:nvCxnSpPr>
          <p:cNvPr id="1124" name="Google Shape;1124;p85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5" name="Google Shape;1125;p85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1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range(0, 10, 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print(i)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range(10, 0, -1)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print(i)</a:t>
            </a:r>
            <a:endParaRPr sz="1200"/>
          </a:p>
        </p:txBody>
      </p:sp>
      <p:sp>
        <p:nvSpPr>
          <p:cNvPr id="1126" name="Google Shape;1126;p85"/>
          <p:cNvSpPr txBox="1">
            <a:spLocks noGrp="1"/>
          </p:cNvSpPr>
          <p:nvPr>
            <p:ph type="body" idx="3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for문과 iterator</a:t>
            </a:r>
            <a:endParaRPr sz="1800" b="1"/>
          </a:p>
        </p:txBody>
      </p:sp>
      <p:cxnSp>
        <p:nvCxnSpPr>
          <p:cNvPr id="1127" name="Google Shape;1127;p85"/>
          <p:cNvCxnSpPr/>
          <p:nvPr/>
        </p:nvCxnSpPr>
        <p:spPr>
          <a:xfrm rot="10800000" flipH="1">
            <a:off x="47134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85"/>
          <p:cNvSpPr txBox="1">
            <a:spLocks noGrp="1"/>
          </p:cNvSpPr>
          <p:nvPr>
            <p:ph type="body" idx="4"/>
          </p:nvPr>
        </p:nvSpPr>
        <p:spPr>
          <a:xfrm>
            <a:off x="4654425" y="1492350"/>
            <a:ext cx="4110900" cy="3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print(i)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“Orange”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{“name”: “tom”, “math”: 80, “english”: 70}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print(a[i])</a:t>
            </a:r>
            <a:endParaRPr sz="1200"/>
          </a:p>
        </p:txBody>
      </p:sp>
      <p:sp>
        <p:nvSpPr>
          <p:cNvPr id="1129" name="Google Shape;1129;p8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11-1 반복문 for.ipynb </a:t>
            </a: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6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1</a:t>
            </a:r>
            <a:endParaRPr/>
          </a:p>
        </p:txBody>
      </p:sp>
      <p:sp>
        <p:nvSpPr>
          <p:cNvPr id="1136" name="Google Shape;1136;p8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실습04.ipynb </a:t>
            </a:r>
            <a:endParaRPr sz="1000" b="1"/>
          </a:p>
        </p:txBody>
      </p:sp>
      <p:sp>
        <p:nvSpPr>
          <p:cNvPr id="1137" name="Google Shape;1137;p8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38" name="Google Shape;1138;p86"/>
          <p:cNvSpPr/>
          <p:nvPr/>
        </p:nvSpPr>
        <p:spPr>
          <a:xfrm>
            <a:off x="439475" y="2790975"/>
            <a:ext cx="3696900" cy="188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39" name="Google Shape;1139;p86"/>
          <p:cNvSpPr txBox="1"/>
          <p:nvPr/>
        </p:nvSpPr>
        <p:spPr>
          <a:xfrm>
            <a:off x="439475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(1) [출력결과]</a:t>
            </a:r>
            <a:endParaRPr/>
          </a:p>
        </p:txBody>
      </p:sp>
      <p:sp>
        <p:nvSpPr>
          <p:cNvPr id="1140" name="Google Shape;1140;p86"/>
          <p:cNvSpPr txBox="1">
            <a:spLocks noGrp="1"/>
          </p:cNvSpPr>
          <p:nvPr>
            <p:ph type="body" idx="1"/>
          </p:nvPr>
        </p:nvSpPr>
        <p:spPr>
          <a:xfrm>
            <a:off x="798300" y="919325"/>
            <a:ext cx="73482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(1) 사용자로부터 정수를 입력받아, 해당 정수만큼 “안녕”을 출력하세요.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141" name="Google Shape;1141;p86"/>
          <p:cNvSpPr txBox="1"/>
          <p:nvPr/>
        </p:nvSpPr>
        <p:spPr>
          <a:xfrm>
            <a:off x="798300" y="1299275"/>
            <a:ext cx="75474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(2) 사용자로부터 정수를 입력받아, 입력된 정수 만큼 별 찍기</a:t>
            </a:r>
            <a:endParaRPr/>
          </a:p>
        </p:txBody>
      </p:sp>
      <p:sp>
        <p:nvSpPr>
          <p:cNvPr id="1142" name="Google Shape;1142;p86"/>
          <p:cNvSpPr/>
          <p:nvPr/>
        </p:nvSpPr>
        <p:spPr>
          <a:xfrm>
            <a:off x="4336325" y="2790975"/>
            <a:ext cx="3696900" cy="188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3" name="Google Shape;1143;p86"/>
          <p:cNvSpPr txBox="1"/>
          <p:nvPr/>
        </p:nvSpPr>
        <p:spPr>
          <a:xfrm>
            <a:off x="4336325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(2) [출력결과]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1</a:t>
            </a:r>
            <a:endParaRPr/>
          </a:p>
        </p:txBody>
      </p:sp>
      <p:sp>
        <p:nvSpPr>
          <p:cNvPr id="1150" name="Google Shape;1150;p8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실습04.ipynb </a:t>
            </a:r>
            <a:endParaRPr sz="1000" b="1"/>
          </a:p>
        </p:txBody>
      </p:sp>
      <p:sp>
        <p:nvSpPr>
          <p:cNvPr id="1151" name="Google Shape;1151;p8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52" name="Google Shape;1152;p87"/>
          <p:cNvSpPr txBox="1"/>
          <p:nvPr/>
        </p:nvSpPr>
        <p:spPr>
          <a:xfrm>
            <a:off x="798300" y="1040525"/>
            <a:ext cx="75474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(3) 사용자로부터 정수를 입력받아, 입력된 정수 만큼 별 찍기(역순)</a:t>
            </a:r>
            <a:endParaRPr/>
          </a:p>
        </p:txBody>
      </p:sp>
      <p:sp>
        <p:nvSpPr>
          <p:cNvPr id="1153" name="Google Shape;1153;p87"/>
          <p:cNvSpPr/>
          <p:nvPr/>
        </p:nvSpPr>
        <p:spPr>
          <a:xfrm>
            <a:off x="2723550" y="2790975"/>
            <a:ext cx="3696900" cy="188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4" name="Google Shape;1154;p87"/>
          <p:cNvSpPr txBox="1"/>
          <p:nvPr/>
        </p:nvSpPr>
        <p:spPr>
          <a:xfrm>
            <a:off x="2723550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(3) [출력결과]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8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</a:t>
            </a:r>
            <a:endParaRPr/>
          </a:p>
        </p:txBody>
      </p:sp>
      <p:sp>
        <p:nvSpPr>
          <p:cNvPr id="1161" name="Google Shape;1161;p8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62" name="Google Shape;1162;p88"/>
          <p:cNvSpPr txBox="1">
            <a:spLocks noGrp="1"/>
          </p:cNvSpPr>
          <p:nvPr>
            <p:ph type="body" idx="1"/>
          </p:nvPr>
        </p:nvSpPr>
        <p:spPr>
          <a:xfrm>
            <a:off x="48322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for문 중첩</a:t>
            </a:r>
            <a:endParaRPr sz="1800" b="1"/>
          </a:p>
        </p:txBody>
      </p:sp>
      <p:cxnSp>
        <p:nvCxnSpPr>
          <p:cNvPr id="1163" name="Google Shape;1163;p88"/>
          <p:cNvCxnSpPr/>
          <p:nvPr/>
        </p:nvCxnSpPr>
        <p:spPr>
          <a:xfrm rot="10800000" flipH="1">
            <a:off x="49420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4" name="Google Shape;1164;p88"/>
          <p:cNvSpPr txBox="1">
            <a:spLocks noGrp="1"/>
          </p:cNvSpPr>
          <p:nvPr>
            <p:ph type="body" idx="2"/>
          </p:nvPr>
        </p:nvSpPr>
        <p:spPr>
          <a:xfrm>
            <a:off x="4883025" y="1492350"/>
            <a:ext cx="36951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range(0, 10, 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print(“***********************”, i)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for j in range(0, 10, 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print(“j : ”, j)</a:t>
            </a:r>
            <a:endParaRPr sz="1200"/>
          </a:p>
        </p:txBody>
      </p:sp>
      <p:sp>
        <p:nvSpPr>
          <p:cNvPr id="1165" name="Google Shape;1165;p8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11-1 반복문 for.ipynb </a:t>
            </a:r>
            <a:endParaRPr sz="1000"/>
          </a:p>
        </p:txBody>
      </p:sp>
      <p:sp>
        <p:nvSpPr>
          <p:cNvPr id="1166" name="Google Shape;1166;p88"/>
          <p:cNvSpPr txBox="1">
            <a:spLocks noGrp="1"/>
          </p:cNvSpPr>
          <p:nvPr>
            <p:ph type="body" idx="3"/>
          </p:nvPr>
        </p:nvSpPr>
        <p:spPr>
          <a:xfrm>
            <a:off x="3435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enumerate 사용하여 index 접근</a:t>
            </a:r>
            <a:endParaRPr sz="1800" b="1"/>
          </a:p>
        </p:txBody>
      </p:sp>
      <p:cxnSp>
        <p:nvCxnSpPr>
          <p:cNvPr id="1167" name="Google Shape;1167;p88"/>
          <p:cNvCxnSpPr/>
          <p:nvPr/>
        </p:nvCxnSpPr>
        <p:spPr>
          <a:xfrm rot="10800000" flipH="1">
            <a:off x="4533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" name="Google Shape;1168;p88"/>
          <p:cNvSpPr txBox="1">
            <a:spLocks noGrp="1"/>
          </p:cNvSpPr>
          <p:nvPr>
            <p:ph type="body" idx="4"/>
          </p:nvPr>
        </p:nvSpPr>
        <p:spPr>
          <a:xfrm>
            <a:off x="394325" y="1492350"/>
            <a:ext cx="36951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[‘a’, ‘b’, ‘c’, ‘d’, ‘e’, ‘f’, ‘g’]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idx, val in enumerate(a):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print(idx, val, sep=”, “)</a:t>
            </a:r>
            <a:endParaRPr sz="1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2</a:t>
            </a:r>
            <a:endParaRPr/>
          </a:p>
        </p:txBody>
      </p:sp>
      <p:sp>
        <p:nvSpPr>
          <p:cNvPr id="1175" name="Google Shape;1175;p89"/>
          <p:cNvSpPr txBox="1">
            <a:spLocks noGrp="1"/>
          </p:cNvSpPr>
          <p:nvPr>
            <p:ph type="body" idx="1"/>
          </p:nvPr>
        </p:nvSpPr>
        <p:spPr>
          <a:xfrm>
            <a:off x="177225" y="3422325"/>
            <a:ext cx="51471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(3) 숫자를 입력받고 입력받은 정수의 구구단을 출력하세요</a:t>
            </a:r>
            <a:endParaRPr sz="1800" b="1"/>
          </a:p>
        </p:txBody>
      </p:sp>
      <p:sp>
        <p:nvSpPr>
          <p:cNvPr id="1176" name="Google Shape;1176;p8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77" name="Google Shape;1177;p89"/>
          <p:cNvSpPr txBox="1">
            <a:spLocks noGrp="1"/>
          </p:cNvSpPr>
          <p:nvPr>
            <p:ph type="body" idx="2"/>
          </p:nvPr>
        </p:nvSpPr>
        <p:spPr>
          <a:xfrm>
            <a:off x="183550" y="888100"/>
            <a:ext cx="59508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(1)  x = [3, 6, 9, 20, -7, 5] 의 값의 모든 요소에 10을 곱한뒤 출력하세요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>
                <a:solidFill>
                  <a:srgbClr val="0000FF"/>
                </a:solidFill>
              </a:rPr>
              <a:t>심화 : 출력과 리스트 x 의 값에도 모두 10을 곱해주세요</a:t>
            </a:r>
            <a:endParaRPr sz="18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178" name="Google Shape;1178;p89"/>
          <p:cNvSpPr txBox="1">
            <a:spLocks noGrp="1"/>
          </p:cNvSpPr>
          <p:nvPr>
            <p:ph type="body" idx="3"/>
          </p:nvPr>
        </p:nvSpPr>
        <p:spPr>
          <a:xfrm>
            <a:off x="183550" y="2024050"/>
            <a:ext cx="5950800" cy="12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(2)  y = {“math”: 70, “science”: 80, “english”: 20} 의 값의 모든 요소에 10을 더한뒤 출력하세요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FF"/>
                </a:solidFill>
              </a:rPr>
              <a:t>심화 : 출력과 딕셔너리 y 의 값에도 모두 10을 더해주세요</a:t>
            </a:r>
            <a:endParaRPr sz="1800" b="1"/>
          </a:p>
        </p:txBody>
      </p:sp>
      <p:sp>
        <p:nvSpPr>
          <p:cNvPr id="1179" name="Google Shape;1179;p89"/>
          <p:cNvSpPr/>
          <p:nvPr/>
        </p:nvSpPr>
        <p:spPr>
          <a:xfrm>
            <a:off x="6743950" y="2805600"/>
            <a:ext cx="2289900" cy="188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5*1 = 5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5*2 = 10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5*3 = 15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…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...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0" name="Google Shape;1180;p89"/>
          <p:cNvSpPr txBox="1"/>
          <p:nvPr/>
        </p:nvSpPr>
        <p:spPr>
          <a:xfrm>
            <a:off x="6743950" y="2326725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(3) [출력결과]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9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연습문제3</a:t>
            </a:r>
            <a:endParaRPr/>
          </a:p>
        </p:txBody>
      </p:sp>
      <p:sp>
        <p:nvSpPr>
          <p:cNvPr id="1187" name="Google Shape;1187;p9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실습05.ipynb </a:t>
            </a:r>
            <a:endParaRPr sz="1000" b="1"/>
          </a:p>
        </p:txBody>
      </p:sp>
      <p:sp>
        <p:nvSpPr>
          <p:cNvPr id="1188" name="Google Shape;1188;p90"/>
          <p:cNvSpPr txBox="1">
            <a:spLocks noGrp="1"/>
          </p:cNvSpPr>
          <p:nvPr>
            <p:ph type="body" idx="1"/>
          </p:nvPr>
        </p:nvSpPr>
        <p:spPr>
          <a:xfrm>
            <a:off x="1129675" y="1227400"/>
            <a:ext cx="740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(1) word = [“school”, “game”, “piano”, “science”, “hotel”, “mountian”] 중 글자수가 6글자 이상인 문자를 모아 새로운 리스트를 생성하세요</a:t>
            </a:r>
            <a:endParaRPr sz="1800" b="1"/>
          </a:p>
        </p:txBody>
      </p:sp>
      <p:sp>
        <p:nvSpPr>
          <p:cNvPr id="1189" name="Google Shape;1189;p9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90" name="Google Shape;1190;p90"/>
          <p:cNvSpPr txBox="1">
            <a:spLocks noGrp="1"/>
          </p:cNvSpPr>
          <p:nvPr>
            <p:ph type="body" idx="2"/>
          </p:nvPr>
        </p:nvSpPr>
        <p:spPr>
          <a:xfrm>
            <a:off x="1129675" y="1958900"/>
            <a:ext cx="51471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(2) 구구단을 1단부터 9단까지 출력하세요</a:t>
            </a:r>
            <a:endParaRPr sz="18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연습문제4</a:t>
            </a:r>
            <a:endParaRPr/>
          </a:p>
        </p:txBody>
      </p:sp>
      <p:sp>
        <p:nvSpPr>
          <p:cNvPr id="1197" name="Google Shape;1197;p9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실습06.ipynb </a:t>
            </a:r>
            <a:endParaRPr sz="1000" b="1"/>
          </a:p>
        </p:txBody>
      </p:sp>
      <p:sp>
        <p:nvSpPr>
          <p:cNvPr id="1198" name="Google Shape;1198;p91"/>
          <p:cNvSpPr txBox="1">
            <a:spLocks noGrp="1"/>
          </p:cNvSpPr>
          <p:nvPr>
            <p:ph type="body" idx="1"/>
          </p:nvPr>
        </p:nvSpPr>
        <p:spPr>
          <a:xfrm>
            <a:off x="2058050" y="1303325"/>
            <a:ext cx="51471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1-100 까지 숫자중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3과 5의 공배수일경우 “3과 5의 공배수”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나머지 숫자중 3의배수일경우 “3의배수”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나머지 숫자중 5의배수일경우 “5의배수”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모두 해당되지 않을경우 그냥숫자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를 출력하세요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FF"/>
                </a:solidFill>
              </a:rPr>
              <a:t>심화 : 1-입력한숫자까지의 숫자중</a:t>
            </a:r>
            <a:endParaRPr sz="1800" b="1">
              <a:solidFill>
                <a:srgbClr val="0000FF"/>
              </a:solidFill>
            </a:endParaRPr>
          </a:p>
        </p:txBody>
      </p:sp>
      <p:sp>
        <p:nvSpPr>
          <p:cNvPr id="1199" name="Google Shape;1199;p9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연산자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1"/>
          </p:nvPr>
        </p:nvSpPr>
        <p:spPr>
          <a:xfrm>
            <a:off x="177275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+</a:t>
            </a:r>
            <a:endParaRPr sz="3600"/>
          </a:p>
        </p:txBody>
      </p:sp>
      <p:cxnSp>
        <p:nvCxnSpPr>
          <p:cNvPr id="168" name="Google Shape;168;p20"/>
          <p:cNvCxnSpPr/>
          <p:nvPr/>
        </p:nvCxnSpPr>
        <p:spPr>
          <a:xfrm>
            <a:off x="869850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177300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덧셈</a:t>
            </a:r>
            <a:endParaRPr sz="1200"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2"/>
          </p:nvPr>
        </p:nvSpPr>
        <p:spPr>
          <a:xfrm>
            <a:off x="177225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1+1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1, 2.0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a+b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3.0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3"/>
          </p:nvPr>
        </p:nvSpPr>
        <p:spPr>
          <a:xfrm>
            <a:off x="23748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-</a:t>
            </a:r>
            <a:endParaRPr sz="3600"/>
          </a:p>
        </p:txBody>
      </p:sp>
      <p:cxnSp>
        <p:nvCxnSpPr>
          <p:cNvPr id="172" name="Google Shape;172;p20"/>
          <p:cNvCxnSpPr/>
          <p:nvPr/>
        </p:nvCxnSpPr>
        <p:spPr>
          <a:xfrm>
            <a:off x="30674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2374875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뺄셈</a:t>
            </a:r>
            <a:endParaRPr sz="1200"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4"/>
          </p:nvPr>
        </p:nvSpPr>
        <p:spPr>
          <a:xfrm>
            <a:off x="23748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3-5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1, 2.0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a-b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-1.0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5"/>
          </p:nvPr>
        </p:nvSpPr>
        <p:spPr>
          <a:xfrm>
            <a:off x="45724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*</a:t>
            </a:r>
            <a:endParaRPr sz="3600"/>
          </a:p>
        </p:txBody>
      </p:sp>
      <p:cxnSp>
        <p:nvCxnSpPr>
          <p:cNvPr id="176" name="Google Shape;176;p20"/>
          <p:cNvCxnSpPr/>
          <p:nvPr/>
        </p:nvCxnSpPr>
        <p:spPr>
          <a:xfrm>
            <a:off x="52650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4572475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곱셈</a:t>
            </a:r>
            <a:endParaRPr sz="1200"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6"/>
          </p:nvPr>
        </p:nvSpPr>
        <p:spPr>
          <a:xfrm>
            <a:off x="45724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3*5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3, 5.0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a*b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15.0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7"/>
          </p:nvPr>
        </p:nvSpPr>
        <p:spPr>
          <a:xfrm>
            <a:off x="67700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/</a:t>
            </a:r>
            <a:endParaRPr sz="3600"/>
          </a:p>
        </p:txBody>
      </p:sp>
      <p:cxnSp>
        <p:nvCxnSpPr>
          <p:cNvPr id="180" name="Google Shape;180;p20"/>
          <p:cNvCxnSpPr/>
          <p:nvPr/>
        </p:nvCxnSpPr>
        <p:spPr>
          <a:xfrm>
            <a:off x="74626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6770075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나눗셈</a:t>
            </a:r>
            <a:endParaRPr sz="1200"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8"/>
          </p:nvPr>
        </p:nvSpPr>
        <p:spPr>
          <a:xfrm>
            <a:off x="67700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3/5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0.6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3, 5.0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a/b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0.6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92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반복문 while</a:t>
            </a:r>
            <a:endParaRPr/>
          </a:p>
        </p:txBody>
      </p:sp>
      <p:sp>
        <p:nvSpPr>
          <p:cNvPr id="1206" name="Google Shape;1206;p92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9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while</a:t>
            </a:r>
            <a:endParaRPr/>
          </a:p>
        </p:txBody>
      </p:sp>
      <p:sp>
        <p:nvSpPr>
          <p:cNvPr id="1213" name="Google Shape;1213;p9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14" name="Google Shape;1214;p93"/>
          <p:cNvSpPr txBox="1">
            <a:spLocks noGrp="1"/>
          </p:cNvSpPr>
          <p:nvPr>
            <p:ph type="body" idx="1"/>
          </p:nvPr>
        </p:nvSpPr>
        <p:spPr>
          <a:xfrm>
            <a:off x="1832900" y="942250"/>
            <a:ext cx="55302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어떠한 코드를 반복해야할때 사용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조건에 따라 반복 (주로 반복횟수가 정해져있지 않을때)</a:t>
            </a:r>
            <a:endParaRPr sz="1800" b="1"/>
          </a:p>
        </p:txBody>
      </p:sp>
      <p:sp>
        <p:nvSpPr>
          <p:cNvPr id="1215" name="Google Shape;1215;p9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12-1 반복문 while.ipynb </a:t>
            </a:r>
            <a:endParaRPr sz="1000"/>
          </a:p>
        </p:txBody>
      </p:sp>
      <p:sp>
        <p:nvSpPr>
          <p:cNvPr id="1216" name="Google Shape;1216;p93"/>
          <p:cNvSpPr txBox="1">
            <a:spLocks noGrp="1"/>
          </p:cNvSpPr>
          <p:nvPr>
            <p:ph type="body" idx="2"/>
          </p:nvPr>
        </p:nvSpPr>
        <p:spPr>
          <a:xfrm>
            <a:off x="3489725" y="1858950"/>
            <a:ext cx="29706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while 조건식: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            코드</a:t>
            </a:r>
            <a:endParaRPr sz="3000" b="1"/>
          </a:p>
        </p:txBody>
      </p:sp>
      <p:sp>
        <p:nvSpPr>
          <p:cNvPr id="1217" name="Google Shape;1217;p93"/>
          <p:cNvSpPr txBox="1">
            <a:spLocks noGrp="1"/>
          </p:cNvSpPr>
          <p:nvPr>
            <p:ph type="body" idx="3"/>
          </p:nvPr>
        </p:nvSpPr>
        <p:spPr>
          <a:xfrm>
            <a:off x="2701725" y="3730800"/>
            <a:ext cx="32151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i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while i &lt; 10: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     print(“현재값 : “, i)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     i += 1</a:t>
            </a:r>
            <a:endParaRPr/>
          </a:p>
        </p:txBody>
      </p:sp>
      <p:cxnSp>
        <p:nvCxnSpPr>
          <p:cNvPr id="1218" name="Google Shape;1218;p93"/>
          <p:cNvCxnSpPr/>
          <p:nvPr/>
        </p:nvCxnSpPr>
        <p:spPr>
          <a:xfrm rot="10800000" flipH="1">
            <a:off x="35954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9" name="Google Shape;1219;p93"/>
          <p:cNvSpPr txBox="1">
            <a:spLocks noGrp="1"/>
          </p:cNvSpPr>
          <p:nvPr>
            <p:ph type="body" idx="4"/>
          </p:nvPr>
        </p:nvSpPr>
        <p:spPr>
          <a:xfrm>
            <a:off x="3478700" y="2912550"/>
            <a:ext cx="13434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들여쓰기 or 탭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공식 4칸</a:t>
            </a:r>
            <a:endParaRPr/>
          </a:p>
        </p:txBody>
      </p:sp>
      <p:cxnSp>
        <p:nvCxnSpPr>
          <p:cNvPr id="1220" name="Google Shape;1220;p93"/>
          <p:cNvCxnSpPr/>
          <p:nvPr/>
        </p:nvCxnSpPr>
        <p:spPr>
          <a:xfrm rot="10800000" flipH="1">
            <a:off x="39002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1" name="Google Shape;1221;p93"/>
          <p:cNvCxnSpPr/>
          <p:nvPr/>
        </p:nvCxnSpPr>
        <p:spPr>
          <a:xfrm rot="10800000" flipH="1">
            <a:off x="42050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2" name="Google Shape;1222;p93"/>
          <p:cNvCxnSpPr/>
          <p:nvPr/>
        </p:nvCxnSpPr>
        <p:spPr>
          <a:xfrm rot="10800000" flipH="1">
            <a:off x="45098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9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while 응용</a:t>
            </a:r>
            <a:endParaRPr/>
          </a:p>
        </p:txBody>
      </p:sp>
      <p:sp>
        <p:nvSpPr>
          <p:cNvPr id="1229" name="Google Shape;1229;p9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30" name="Google Shape;1230;p9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12-1 반복문 while.ipynb </a:t>
            </a:r>
            <a:endParaRPr sz="1000"/>
          </a:p>
        </p:txBody>
      </p:sp>
      <p:sp>
        <p:nvSpPr>
          <p:cNvPr id="1231" name="Google Shape;1231;p94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입력한 횟수만큼 반복하기</a:t>
            </a:r>
            <a:endParaRPr sz="1800" b="1"/>
          </a:p>
        </p:txBody>
      </p:sp>
      <p:cxnSp>
        <p:nvCxnSpPr>
          <p:cNvPr id="1232" name="Google Shape;1232;p94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94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1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count = int(input(“반복횟수?”))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while i &lt; count: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print(“입력한 횟수만큼 반복")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 += 1</a:t>
            </a:r>
            <a:endParaRPr sz="1200"/>
          </a:p>
        </p:txBody>
      </p:sp>
      <p:sp>
        <p:nvSpPr>
          <p:cNvPr id="1234" name="Google Shape;1234;p94"/>
          <p:cNvSpPr txBox="1">
            <a:spLocks noGrp="1"/>
          </p:cNvSpPr>
          <p:nvPr>
            <p:ph type="body" idx="3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입력조건이 맞을때까지 반복하기</a:t>
            </a:r>
            <a:endParaRPr sz="1800" b="1"/>
          </a:p>
        </p:txBody>
      </p:sp>
      <p:cxnSp>
        <p:nvCxnSpPr>
          <p:cNvPr id="1235" name="Google Shape;1235;p94"/>
          <p:cNvCxnSpPr/>
          <p:nvPr/>
        </p:nvCxnSpPr>
        <p:spPr>
          <a:xfrm rot="10800000" flipH="1">
            <a:off x="47134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6" name="Google Shape;1236;p94"/>
          <p:cNvSpPr txBox="1">
            <a:spLocks noGrp="1"/>
          </p:cNvSpPr>
          <p:nvPr>
            <p:ph type="body" idx="4"/>
          </p:nvPr>
        </p:nvSpPr>
        <p:spPr>
          <a:xfrm>
            <a:off x="4603600" y="1492600"/>
            <a:ext cx="4110900" cy="28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while i != 5: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 = int(input(“5를 입력하면 반복이 중단됩니다.”))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print(“중단!")</a:t>
            </a:r>
            <a:endParaRPr sz="1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5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연습문제5</a:t>
            </a:r>
            <a:endParaRPr/>
          </a:p>
        </p:txBody>
      </p:sp>
      <p:sp>
        <p:nvSpPr>
          <p:cNvPr id="1243" name="Google Shape;1243;p9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12-1 실습07.ipynb </a:t>
            </a:r>
            <a:endParaRPr sz="1000" b="1"/>
          </a:p>
        </p:txBody>
      </p:sp>
      <p:sp>
        <p:nvSpPr>
          <p:cNvPr id="1244" name="Google Shape;1244;p95"/>
          <p:cNvSpPr txBox="1">
            <a:spLocks noGrp="1"/>
          </p:cNvSpPr>
          <p:nvPr>
            <p:ph type="body" idx="1"/>
          </p:nvPr>
        </p:nvSpPr>
        <p:spPr>
          <a:xfrm>
            <a:off x="628650" y="1160225"/>
            <a:ext cx="42480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사용자로부터 숫자를 계속 입력받다가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s or S 를 입력하면 합계출력</a:t>
            </a:r>
            <a:endParaRPr sz="1800" b="1"/>
          </a:p>
        </p:txBody>
      </p:sp>
      <p:sp>
        <p:nvSpPr>
          <p:cNvPr id="1245" name="Google Shape;1245;p9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46" name="Google Shape;1246;p95"/>
          <p:cNvSpPr txBox="1">
            <a:spLocks noGrp="1"/>
          </p:cNvSpPr>
          <p:nvPr>
            <p:ph type="body" idx="2"/>
          </p:nvPr>
        </p:nvSpPr>
        <p:spPr>
          <a:xfrm>
            <a:off x="5288200" y="1296900"/>
            <a:ext cx="2692500" cy="17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입력해주세요20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입력해주세요40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합계는 ?  170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6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연습문제6 (가위바위보 게임만들기)</a:t>
            </a:r>
            <a:endParaRPr/>
          </a:p>
        </p:txBody>
      </p:sp>
      <p:sp>
        <p:nvSpPr>
          <p:cNvPr id="1253" name="Google Shape;1253;p9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12-1 실습07.ipynb </a:t>
            </a:r>
            <a:endParaRPr sz="1000" b="1"/>
          </a:p>
        </p:txBody>
      </p:sp>
      <p:sp>
        <p:nvSpPr>
          <p:cNvPr id="1254" name="Google Shape;1254;p9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55" name="Google Shape;1255;p96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random 함수 사용방법 - 랜덤값호출</a:t>
            </a:r>
            <a:endParaRPr sz="1800" b="1"/>
          </a:p>
        </p:txBody>
      </p:sp>
      <p:cxnSp>
        <p:nvCxnSpPr>
          <p:cNvPr id="1256" name="Google Shape;1256;p96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7" name="Google Shape;1257;p96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1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import random #random 모듈을 가져온다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random.random()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0.00202302032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random.randint(1,3)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1258" name="Google Shape;1258;p96"/>
          <p:cNvSpPr txBox="1">
            <a:spLocks noGrp="1"/>
          </p:cNvSpPr>
          <p:nvPr>
            <p:ph type="body" idx="3"/>
          </p:nvPr>
        </p:nvSpPr>
        <p:spPr>
          <a:xfrm>
            <a:off x="4994700" y="1064700"/>
            <a:ext cx="3920700" cy="3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3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유저 : 보, 컴퓨터 : 보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2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유저 : 바위, 컴퓨터 : 보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1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유저 : 가위, 컴퓨터 : 보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4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게임종료 (전체:3 ,승리:1)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1~3 을 입력하면 게임진행 이외의 숫자를 입력하면 게임종료</a:t>
            </a:r>
            <a:endParaRPr sz="11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0000FF"/>
                </a:solidFill>
              </a:rPr>
              <a:t>심화 : 비긴숫자도 출력하세요 (전체:3, 승리:1, 비김:1)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97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응용</a:t>
            </a:r>
            <a:endParaRPr/>
          </a:p>
        </p:txBody>
      </p:sp>
      <p:sp>
        <p:nvSpPr>
          <p:cNvPr id="1265" name="Google Shape;1265;p97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9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연습문제7</a:t>
            </a:r>
            <a:endParaRPr/>
          </a:p>
        </p:txBody>
      </p:sp>
      <p:sp>
        <p:nvSpPr>
          <p:cNvPr id="1272" name="Google Shape;1272;p9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12-1 실습07.ipynb </a:t>
            </a:r>
            <a:endParaRPr sz="1000" b="1"/>
          </a:p>
        </p:txBody>
      </p:sp>
      <p:sp>
        <p:nvSpPr>
          <p:cNvPr id="1273" name="Google Shape;1273;p9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74" name="Google Shape;1274;p98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81330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/>
              <a:t>randint함수를</a:t>
            </a:r>
            <a:r>
              <a:rPr lang="ko-KR" sz="1600" dirty="0"/>
              <a:t> 사용하여 정수(1~1000)로 이루어진 길이가 100개인 리스트 </a:t>
            </a:r>
            <a:r>
              <a:rPr lang="ko-KR" sz="1600" dirty="0" err="1"/>
              <a:t>a를</a:t>
            </a:r>
            <a:r>
              <a:rPr lang="ko-KR" sz="1600" dirty="0"/>
              <a:t> 만들고 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/>
              <a:t>가장 큰 수를 구하는 코드를 </a:t>
            </a:r>
            <a:r>
              <a:rPr lang="ko-KR" sz="1600" dirty="0" err="1"/>
              <a:t>작성하시오</a:t>
            </a:r>
            <a:r>
              <a:rPr lang="ko-KR" sz="1600" dirty="0"/>
              <a:t>.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/>
              <a:t>예) </a:t>
            </a:r>
            <a:r>
              <a:rPr lang="ko-KR" sz="1600" dirty="0" err="1"/>
              <a:t>a</a:t>
            </a:r>
            <a:r>
              <a:rPr lang="ko-KR" sz="1600" dirty="0"/>
              <a:t>=[32, 45, 2, 5, 76] </a:t>
            </a:r>
            <a:r>
              <a:rPr lang="ko-KR" sz="1600" dirty="0" err="1"/>
              <a:t>일때</a:t>
            </a:r>
            <a:r>
              <a:rPr lang="ko-KR" sz="1600" dirty="0"/>
              <a:t>, 출력결과는 76이 나와야 함.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9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리스트의 가장큰수 가장작은수 구하기</a:t>
            </a:r>
            <a:endParaRPr/>
          </a:p>
        </p:txBody>
      </p:sp>
      <p:sp>
        <p:nvSpPr>
          <p:cNvPr id="1281" name="Google Shape;1281;p9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282" name="Google Shape;1282;p99"/>
          <p:cNvSpPr txBox="1">
            <a:spLocks noGrp="1"/>
          </p:cNvSpPr>
          <p:nvPr>
            <p:ph type="body" idx="1"/>
          </p:nvPr>
        </p:nvSpPr>
        <p:spPr>
          <a:xfrm>
            <a:off x="539625" y="1187550"/>
            <a:ext cx="3695100" cy="3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small = a[0]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if i &lt; small: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 small = i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large = a[0]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for i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if i &gt; large: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     large = i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83" name="Google Shape;1283;p99"/>
          <p:cNvSpPr txBox="1">
            <a:spLocks noGrp="1"/>
          </p:cNvSpPr>
          <p:nvPr>
            <p:ph type="body" idx="2"/>
          </p:nvPr>
        </p:nvSpPr>
        <p:spPr>
          <a:xfrm>
            <a:off x="4682425" y="1183150"/>
            <a:ext cx="3695100" cy="2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a.sort()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a.sort(reverse=True)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min(a)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max(a)</a:t>
            </a:r>
            <a:endParaRPr sz="1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0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연습문제8</a:t>
            </a:r>
            <a:endParaRPr/>
          </a:p>
        </p:txBody>
      </p:sp>
      <p:sp>
        <p:nvSpPr>
          <p:cNvPr id="1290" name="Google Shape;1290;p10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91" name="Google Shape;1291;p100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81330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randint함수를</a:t>
            </a:r>
            <a:r>
              <a:rPr lang="ko-KR" dirty="0"/>
              <a:t> 사용하여 정수(1~1000)로 이루어진 길이가 100개인 리스트 </a:t>
            </a:r>
            <a:r>
              <a:rPr lang="ko-KR" dirty="0" err="1"/>
              <a:t>a를</a:t>
            </a:r>
            <a:r>
              <a:rPr lang="ko-KR" dirty="0"/>
              <a:t> 만들고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리스트의 모든 요소의 합계를 구하는 코드를 </a:t>
            </a:r>
            <a:r>
              <a:rPr lang="ko-KR" dirty="0" err="1"/>
              <a:t>작성하시오</a:t>
            </a:r>
            <a:r>
              <a:rPr lang="ko-KR" dirty="0"/>
              <a:t>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예) </a:t>
            </a:r>
            <a:r>
              <a:rPr lang="ko-KR" dirty="0" err="1"/>
              <a:t>a</a:t>
            </a:r>
            <a:r>
              <a:rPr lang="ko-KR" dirty="0"/>
              <a:t>=[32, 45, 2, 5, 76] </a:t>
            </a:r>
            <a:r>
              <a:rPr lang="ko-KR" dirty="0" err="1"/>
              <a:t>일때</a:t>
            </a:r>
            <a:r>
              <a:rPr lang="ko-KR" dirty="0"/>
              <a:t>, 출력결과는 160이 나와야 함.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0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합계구하기</a:t>
            </a:r>
            <a:endParaRPr/>
          </a:p>
        </p:txBody>
      </p:sp>
      <p:sp>
        <p:nvSpPr>
          <p:cNvPr id="1298" name="Google Shape;1298;p10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299" name="Google Shape;1299;p10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00" name="Google Shape;1300;p101"/>
          <p:cNvSpPr txBox="1">
            <a:spLocks noGrp="1"/>
          </p:cNvSpPr>
          <p:nvPr>
            <p:ph type="body" idx="1"/>
          </p:nvPr>
        </p:nvSpPr>
        <p:spPr>
          <a:xfrm>
            <a:off x="539625" y="1187550"/>
            <a:ext cx="3101400" cy="3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b += i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sum(a)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연산자</a:t>
            </a:r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177275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**</a:t>
            </a:r>
            <a:endParaRPr sz="3600"/>
          </a:p>
        </p:txBody>
      </p:sp>
      <p:cxnSp>
        <p:nvCxnSpPr>
          <p:cNvPr id="191" name="Google Shape;191;p21"/>
          <p:cNvCxnSpPr/>
          <p:nvPr/>
        </p:nvCxnSpPr>
        <p:spPr>
          <a:xfrm>
            <a:off x="869850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177300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제곱</a:t>
            </a:r>
            <a:endParaRPr sz="1200"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2"/>
          </p:nvPr>
        </p:nvSpPr>
        <p:spPr>
          <a:xfrm>
            <a:off x="177225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3**3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27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4, 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a**b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16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3"/>
          </p:nvPr>
        </p:nvSpPr>
        <p:spPr>
          <a:xfrm>
            <a:off x="23748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//</a:t>
            </a:r>
            <a:endParaRPr sz="3600"/>
          </a:p>
        </p:txBody>
      </p:sp>
      <p:cxnSp>
        <p:nvCxnSpPr>
          <p:cNvPr id="195" name="Google Shape;195;p21"/>
          <p:cNvCxnSpPr/>
          <p:nvPr/>
        </p:nvCxnSpPr>
        <p:spPr>
          <a:xfrm>
            <a:off x="30674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2374875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몫</a:t>
            </a:r>
            <a:endParaRPr sz="1200"/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4"/>
          </p:nvPr>
        </p:nvSpPr>
        <p:spPr>
          <a:xfrm>
            <a:off x="23748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10//3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10, 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a//b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5"/>
          </p:nvPr>
        </p:nvSpPr>
        <p:spPr>
          <a:xfrm>
            <a:off x="45724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%</a:t>
            </a:r>
            <a:endParaRPr sz="3600"/>
          </a:p>
        </p:txBody>
      </p:sp>
      <p:cxnSp>
        <p:nvCxnSpPr>
          <p:cNvPr id="199" name="Google Shape;199;p21"/>
          <p:cNvCxnSpPr/>
          <p:nvPr/>
        </p:nvCxnSpPr>
        <p:spPr>
          <a:xfrm>
            <a:off x="52650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4572475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나머지 연산</a:t>
            </a:r>
            <a:endParaRPr sz="1200"/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6"/>
          </p:nvPr>
        </p:nvSpPr>
        <p:spPr>
          <a:xfrm>
            <a:off x="45724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10%3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10, 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a%b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</a:t>
            </a:r>
            <a:endParaRPr sz="1200"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7"/>
          </p:nvPr>
        </p:nvSpPr>
        <p:spPr>
          <a:xfrm>
            <a:off x="67693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연산자 우선순위</a:t>
            </a:r>
            <a:endParaRPr sz="1800"/>
          </a:p>
        </p:txBody>
      </p:sp>
      <p:cxnSp>
        <p:nvCxnSpPr>
          <p:cNvPr id="203" name="Google Shape;203;p21"/>
          <p:cNvCxnSpPr/>
          <p:nvPr/>
        </p:nvCxnSpPr>
        <p:spPr>
          <a:xfrm>
            <a:off x="74619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body" idx="8"/>
          </p:nvPr>
        </p:nvSpPr>
        <p:spPr>
          <a:xfrm>
            <a:off x="67700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10+2*3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16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(10+2)*3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36</a:t>
            </a:r>
            <a:endParaRPr sz="1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0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07" name="Google Shape;1307;p10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08" name="Google Shape;1308;p10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09" name="Google Shape;1309;p102"/>
          <p:cNvSpPr txBox="1">
            <a:spLocks noGrp="1"/>
          </p:cNvSpPr>
          <p:nvPr>
            <p:ph type="title"/>
          </p:nvPr>
        </p:nvSpPr>
        <p:spPr>
          <a:xfrm>
            <a:off x="913426" y="116980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list[식 for 변수 in 리스트]</a:t>
            </a:r>
            <a:endParaRPr sz="1800"/>
          </a:p>
        </p:txBody>
      </p:sp>
      <p:sp>
        <p:nvSpPr>
          <p:cNvPr id="1310" name="Google Shape;1310;p102"/>
          <p:cNvSpPr txBox="1">
            <a:spLocks noGrp="1"/>
          </p:cNvSpPr>
          <p:nvPr>
            <p:ph type="body" idx="1"/>
          </p:nvPr>
        </p:nvSpPr>
        <p:spPr>
          <a:xfrm>
            <a:off x="692025" y="1873350"/>
            <a:ext cx="3695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[i for i in range(10)]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[0, 1, 2, 3, 4, 5, 6, 7, 8, 9]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[i + 5 for i in range(10)]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[5, 6, 7, 8, 9, 10, 11, 12, 13, 14]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[i * 3 for i in range(10)]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[0, 3, 6, 9, 12, 15, 18, 21, 24, 27]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11" name="Google Shape;1311;p102"/>
          <p:cNvSpPr txBox="1">
            <a:spLocks noGrp="1"/>
          </p:cNvSpPr>
          <p:nvPr>
            <p:ph type="title"/>
          </p:nvPr>
        </p:nvSpPr>
        <p:spPr>
          <a:xfrm>
            <a:off x="4711175" y="2466900"/>
            <a:ext cx="32505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c = [i + 5 for i in range(10)]</a:t>
            </a:r>
            <a:endParaRPr sz="1800"/>
          </a:p>
        </p:txBody>
      </p:sp>
      <p:sp>
        <p:nvSpPr>
          <p:cNvPr id="1312" name="Google Shape;1312;p102"/>
          <p:cNvSpPr/>
          <p:nvPr/>
        </p:nvSpPr>
        <p:spPr>
          <a:xfrm>
            <a:off x="6166075" y="2154625"/>
            <a:ext cx="980933" cy="262762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313" name="Google Shape;1313;p102"/>
          <p:cNvSpPr/>
          <p:nvPr/>
        </p:nvSpPr>
        <p:spPr>
          <a:xfrm>
            <a:off x="5369026" y="2154625"/>
            <a:ext cx="797015" cy="262762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0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20" name="Google Shape;1320;p10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21" name="Google Shape;1321;p10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22" name="Google Shape;1322;p103"/>
          <p:cNvSpPr txBox="1">
            <a:spLocks noGrp="1"/>
          </p:cNvSpPr>
          <p:nvPr>
            <p:ph type="title"/>
          </p:nvPr>
        </p:nvSpPr>
        <p:spPr>
          <a:xfrm>
            <a:off x="913426" y="116980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list[식 for 변수 in 리스트 if 조건]</a:t>
            </a:r>
            <a:endParaRPr sz="1800"/>
          </a:p>
        </p:txBody>
      </p:sp>
      <p:sp>
        <p:nvSpPr>
          <p:cNvPr id="1323" name="Google Shape;1323;p103"/>
          <p:cNvSpPr txBox="1">
            <a:spLocks noGrp="1"/>
          </p:cNvSpPr>
          <p:nvPr>
            <p:ph type="body" idx="1"/>
          </p:nvPr>
        </p:nvSpPr>
        <p:spPr>
          <a:xfrm>
            <a:off x="692025" y="2025750"/>
            <a:ext cx="3695100" cy="16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[i for i in range(10) if i % 2 == 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[0, 2, 4, 6, 8]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= [i for i in range(10) if i % 2 == 1]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[0, 2, 4, 6, 8]</a:t>
            </a:r>
            <a:endParaRPr sz="1200"/>
          </a:p>
        </p:txBody>
      </p:sp>
      <p:sp>
        <p:nvSpPr>
          <p:cNvPr id="1324" name="Google Shape;1324;p103"/>
          <p:cNvSpPr txBox="1">
            <a:spLocks noGrp="1"/>
          </p:cNvSpPr>
          <p:nvPr>
            <p:ph type="title"/>
          </p:nvPr>
        </p:nvSpPr>
        <p:spPr>
          <a:xfrm>
            <a:off x="4385450" y="2466900"/>
            <a:ext cx="45633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c = [i for i in range(10) if i % 2 ==0]</a:t>
            </a:r>
            <a:endParaRPr sz="1800"/>
          </a:p>
        </p:txBody>
      </p:sp>
      <p:sp>
        <p:nvSpPr>
          <p:cNvPr id="1325" name="Google Shape;1325;p103"/>
          <p:cNvSpPr/>
          <p:nvPr/>
        </p:nvSpPr>
        <p:spPr>
          <a:xfrm flipH="1">
            <a:off x="5584628" y="2154625"/>
            <a:ext cx="2207962" cy="262762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326" name="Google Shape;1326;p103"/>
          <p:cNvSpPr/>
          <p:nvPr/>
        </p:nvSpPr>
        <p:spPr>
          <a:xfrm rot="10800000" flipH="1">
            <a:off x="4965177" y="2833795"/>
            <a:ext cx="2625945" cy="402905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33" name="Google Shape;1333;p10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34" name="Google Shape;1334;p10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35" name="Google Shape;1335;p104"/>
          <p:cNvSpPr txBox="1">
            <a:spLocks noGrp="1"/>
          </p:cNvSpPr>
          <p:nvPr>
            <p:ph type="title"/>
          </p:nvPr>
        </p:nvSpPr>
        <p:spPr>
          <a:xfrm>
            <a:off x="913426" y="116980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list[식 for 변수 in 리스트 for 변수 in 리스트 ]</a:t>
            </a:r>
            <a:endParaRPr sz="1800"/>
          </a:p>
        </p:txBody>
      </p:sp>
      <p:sp>
        <p:nvSpPr>
          <p:cNvPr id="1336" name="Google Shape;1336;p104"/>
          <p:cNvSpPr txBox="1">
            <a:spLocks noGrp="1"/>
          </p:cNvSpPr>
          <p:nvPr>
            <p:ph type="body" idx="1"/>
          </p:nvPr>
        </p:nvSpPr>
        <p:spPr>
          <a:xfrm>
            <a:off x="2317125" y="3331350"/>
            <a:ext cx="4189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[i * j for j in range(2, 10) for i in range(1, 10)]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[2, 4, 6, 8, 10 …… 81]</a:t>
            </a:r>
            <a:endParaRPr sz="1200"/>
          </a:p>
        </p:txBody>
      </p:sp>
      <p:sp>
        <p:nvSpPr>
          <p:cNvPr id="1337" name="Google Shape;1337;p104"/>
          <p:cNvSpPr txBox="1">
            <a:spLocks noGrp="1"/>
          </p:cNvSpPr>
          <p:nvPr>
            <p:ph type="title"/>
          </p:nvPr>
        </p:nvSpPr>
        <p:spPr>
          <a:xfrm>
            <a:off x="1915588" y="2224300"/>
            <a:ext cx="59505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c = [i * j for j in range(2, 10) for i in range(1, 10) ]</a:t>
            </a:r>
            <a:endParaRPr sz="1800"/>
          </a:p>
        </p:txBody>
      </p:sp>
      <p:sp>
        <p:nvSpPr>
          <p:cNvPr id="1338" name="Google Shape;1338;p104"/>
          <p:cNvSpPr/>
          <p:nvPr/>
        </p:nvSpPr>
        <p:spPr>
          <a:xfrm rot="10800000" flipH="1">
            <a:off x="2522468" y="2591195"/>
            <a:ext cx="2899082" cy="402905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339" name="Google Shape;1339;p104"/>
          <p:cNvSpPr/>
          <p:nvPr/>
        </p:nvSpPr>
        <p:spPr>
          <a:xfrm>
            <a:off x="2767727" y="1882825"/>
            <a:ext cx="538768" cy="262762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0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46" name="Google Shape;1346;p10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47" name="Google Shape;1347;p10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48" name="Google Shape;1348;p105"/>
          <p:cNvSpPr txBox="1">
            <a:spLocks noGrp="1"/>
          </p:cNvSpPr>
          <p:nvPr>
            <p:ph type="title"/>
          </p:nvPr>
        </p:nvSpPr>
        <p:spPr>
          <a:xfrm>
            <a:off x="913426" y="147460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리스트를 딕셔너리로 변경</a:t>
            </a:r>
            <a:endParaRPr sz="1800"/>
          </a:p>
        </p:txBody>
      </p:sp>
      <p:sp>
        <p:nvSpPr>
          <p:cNvPr id="1349" name="Google Shape;1349;p105"/>
          <p:cNvSpPr txBox="1">
            <a:spLocks noGrp="1"/>
          </p:cNvSpPr>
          <p:nvPr>
            <p:ph type="body" idx="1"/>
          </p:nvPr>
        </p:nvSpPr>
        <p:spPr>
          <a:xfrm>
            <a:off x="2477400" y="2495550"/>
            <a:ext cx="41892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keys = [“name”, “age”, “address”]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users = [“tom”, 20, “incheon”]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dicdic = { keys[i] : users[i] for i in range(0,3) 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dicdic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{'name': 'tom', 'age': 20, 'address': 'incheon'}</a:t>
            </a:r>
            <a:endParaRPr sz="1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0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ZIP</a:t>
            </a:r>
            <a:endParaRPr/>
          </a:p>
        </p:txBody>
      </p:sp>
      <p:sp>
        <p:nvSpPr>
          <p:cNvPr id="1356" name="Google Shape;1356;p10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57" name="Google Shape;1357;p10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58" name="Google Shape;1358;p106"/>
          <p:cNvSpPr txBox="1">
            <a:spLocks noGrp="1"/>
          </p:cNvSpPr>
          <p:nvPr>
            <p:ph type="body" idx="1"/>
          </p:nvPr>
        </p:nvSpPr>
        <p:spPr>
          <a:xfrm>
            <a:off x="2442675" y="2477300"/>
            <a:ext cx="41892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keys = [“name”, “age”, “address”]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users = [“tom”, 20, “incheon”]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dic = dict(zip(keys, users))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print(dic)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{'name': 'tom', 'age': 20, 'address': 'incheon'}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lis = list(zip(keys, users))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print(lis)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b="1"/>
              <a:t>[('name', 'tom'), ('age', 20), ('address', 'incheon')]</a:t>
            </a:r>
            <a:endParaRPr sz="1200" b="1"/>
          </a:p>
        </p:txBody>
      </p:sp>
      <p:sp>
        <p:nvSpPr>
          <p:cNvPr id="1359" name="Google Shape;1359;p106"/>
          <p:cNvSpPr txBox="1">
            <a:spLocks noGrp="1"/>
          </p:cNvSpPr>
          <p:nvPr>
            <p:ph type="title"/>
          </p:nvPr>
        </p:nvSpPr>
        <p:spPr>
          <a:xfrm>
            <a:off x="3379800" y="1154925"/>
            <a:ext cx="23844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zip(리스트1, 리스트2)</a:t>
            </a:r>
            <a:endParaRPr sz="1800"/>
          </a:p>
        </p:txBody>
      </p:sp>
      <p:sp>
        <p:nvSpPr>
          <p:cNvPr id="1360" name="Google Shape;1360;p106"/>
          <p:cNvSpPr txBox="1">
            <a:spLocks noGrp="1"/>
          </p:cNvSpPr>
          <p:nvPr>
            <p:ph type="title"/>
          </p:nvPr>
        </p:nvSpPr>
        <p:spPr>
          <a:xfrm>
            <a:off x="2824125" y="2001925"/>
            <a:ext cx="36822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[“name”, “age”, “address”]   [“tom”, 20, “incheon”]</a:t>
            </a:r>
            <a:endParaRPr sz="1800"/>
          </a:p>
        </p:txBody>
      </p:sp>
      <p:sp>
        <p:nvSpPr>
          <p:cNvPr id="1361" name="Google Shape;1361;p106"/>
          <p:cNvSpPr/>
          <p:nvPr/>
        </p:nvSpPr>
        <p:spPr>
          <a:xfrm>
            <a:off x="3162925" y="1755975"/>
            <a:ext cx="1845021" cy="324300"/>
          </a:xfrm>
          <a:custGeom>
            <a:avLst/>
            <a:gdLst/>
            <a:ahLst/>
            <a:cxnLst/>
            <a:rect l="l" t="t" r="r" b="b"/>
            <a:pathLst>
              <a:path w="75307" h="12972" extrusionOk="0">
                <a:moveTo>
                  <a:pt x="75307" y="12972"/>
                </a:moveTo>
                <a:cubicBezTo>
                  <a:pt x="66521" y="10813"/>
                  <a:pt x="35143" y="170"/>
                  <a:pt x="22592" y="19"/>
                </a:cubicBezTo>
                <a:cubicBezTo>
                  <a:pt x="10041" y="-132"/>
                  <a:pt x="3765" y="10060"/>
                  <a:pt x="0" y="1206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sp>
      <p:sp>
        <p:nvSpPr>
          <p:cNvPr id="1362" name="Google Shape;1362;p106"/>
          <p:cNvSpPr/>
          <p:nvPr/>
        </p:nvSpPr>
        <p:spPr>
          <a:xfrm>
            <a:off x="3659950" y="1755975"/>
            <a:ext cx="1754653" cy="324300"/>
          </a:xfrm>
          <a:custGeom>
            <a:avLst/>
            <a:gdLst/>
            <a:ahLst/>
            <a:cxnLst/>
            <a:rect l="l" t="t" r="r" b="b"/>
            <a:pathLst>
              <a:path w="75307" h="12972" extrusionOk="0">
                <a:moveTo>
                  <a:pt x="75307" y="12972"/>
                </a:moveTo>
                <a:cubicBezTo>
                  <a:pt x="66521" y="10813"/>
                  <a:pt x="35143" y="170"/>
                  <a:pt x="22592" y="19"/>
                </a:cubicBezTo>
                <a:cubicBezTo>
                  <a:pt x="10041" y="-132"/>
                  <a:pt x="3765" y="10060"/>
                  <a:pt x="0" y="1206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sp>
      <p:sp>
        <p:nvSpPr>
          <p:cNvPr id="1363" name="Google Shape;1363;p106"/>
          <p:cNvSpPr/>
          <p:nvPr/>
        </p:nvSpPr>
        <p:spPr>
          <a:xfrm>
            <a:off x="4219000" y="1755975"/>
            <a:ext cx="1754653" cy="324300"/>
          </a:xfrm>
          <a:custGeom>
            <a:avLst/>
            <a:gdLst/>
            <a:ahLst/>
            <a:cxnLst/>
            <a:rect l="l" t="t" r="r" b="b"/>
            <a:pathLst>
              <a:path w="75307" h="12972" extrusionOk="0">
                <a:moveTo>
                  <a:pt x="75307" y="12972"/>
                </a:moveTo>
                <a:cubicBezTo>
                  <a:pt x="66521" y="10813"/>
                  <a:pt x="35143" y="170"/>
                  <a:pt x="22592" y="19"/>
                </a:cubicBezTo>
                <a:cubicBezTo>
                  <a:pt x="10041" y="-132"/>
                  <a:pt x="3765" y="10060"/>
                  <a:pt x="0" y="1206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sp>
      <p:sp>
        <p:nvSpPr>
          <p:cNvPr id="1364" name="Google Shape;1364;p106"/>
          <p:cNvSpPr txBox="1"/>
          <p:nvPr/>
        </p:nvSpPr>
        <p:spPr>
          <a:xfrm>
            <a:off x="6296400" y="898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zip(*iterable)은 동일한 개수로 이루어진 자료형을 묶어 주는 역할을 하는 함수이다.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0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71" name="Google Shape;1371;p10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연습문제9</a:t>
            </a:r>
            <a:endParaRPr/>
          </a:p>
        </p:txBody>
      </p:sp>
      <p:sp>
        <p:nvSpPr>
          <p:cNvPr id="1372" name="Google Shape;1372;p10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12-2 실습08.ipynb </a:t>
            </a:r>
            <a:endParaRPr sz="1000" b="1"/>
          </a:p>
        </p:txBody>
      </p:sp>
      <p:sp>
        <p:nvSpPr>
          <p:cNvPr id="1373" name="Google Shape;1373;p107"/>
          <p:cNvSpPr txBox="1">
            <a:spLocks noGrp="1"/>
          </p:cNvSpPr>
          <p:nvPr>
            <p:ph type="body" idx="1"/>
          </p:nvPr>
        </p:nvSpPr>
        <p:spPr>
          <a:xfrm>
            <a:off x="1117600" y="1373000"/>
            <a:ext cx="74046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(1) word = [“school”, “game”, “piano”, “science”, “hotel”, “mountn”] 중 글자수가 6글자 이상인 문자를 모아 새로운 리스트를 생성하세요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(리스트 컴프리핸션을 사용해주세요)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1374" name="Google Shape;1374;p107"/>
          <p:cNvSpPr txBox="1">
            <a:spLocks noGrp="1"/>
          </p:cNvSpPr>
          <p:nvPr>
            <p:ph type="body" idx="2"/>
          </p:nvPr>
        </p:nvSpPr>
        <p:spPr>
          <a:xfrm>
            <a:off x="1117600" y="2586750"/>
            <a:ext cx="74046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(2) word = [“school”, “game”, “piano”, “science”, “hotel”, “mountian”] 리스트의 글자수가 들어가있는 새로운 리스트를 생성하세요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(리스트 컴프리핸션을 사용해주세요)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0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2차원리스트 응용</a:t>
            </a:r>
            <a:endParaRPr/>
          </a:p>
        </p:txBody>
      </p:sp>
      <p:sp>
        <p:nvSpPr>
          <p:cNvPr id="1381" name="Google Shape;1381;p10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82" name="Google Shape;1382;p10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83" name="Google Shape;1383;p108"/>
          <p:cNvSpPr txBox="1">
            <a:spLocks noGrp="1"/>
          </p:cNvSpPr>
          <p:nvPr>
            <p:ph type="body" idx="1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2차원 리스트 선언</a:t>
            </a:r>
            <a:endParaRPr sz="1800" b="1"/>
          </a:p>
        </p:txBody>
      </p:sp>
      <p:cxnSp>
        <p:nvCxnSpPr>
          <p:cNvPr id="1384" name="Google Shape;1384;p108"/>
          <p:cNvCxnSpPr/>
          <p:nvPr/>
        </p:nvCxnSpPr>
        <p:spPr>
          <a:xfrm rot="10800000" flipH="1">
            <a:off x="5986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5" name="Google Shape;1385;p108"/>
          <p:cNvSpPr txBox="1">
            <a:spLocks noGrp="1"/>
          </p:cNvSpPr>
          <p:nvPr>
            <p:ph type="body" idx="2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[30, 40],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   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a[0][0]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a[0][1]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a[1][1]</a:t>
            </a:r>
            <a:endParaRPr sz="1200"/>
          </a:p>
        </p:txBody>
      </p:sp>
      <p:sp>
        <p:nvSpPr>
          <p:cNvPr id="1386" name="Google Shape;1386;p108"/>
          <p:cNvSpPr txBox="1">
            <a:spLocks noGrp="1"/>
          </p:cNvSpPr>
          <p:nvPr>
            <p:ph type="body" idx="3"/>
          </p:nvPr>
        </p:nvSpPr>
        <p:spPr>
          <a:xfrm>
            <a:off x="47560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2차원 리스트 값추가</a:t>
            </a:r>
            <a:endParaRPr sz="1800" b="1"/>
          </a:p>
        </p:txBody>
      </p:sp>
      <p:cxnSp>
        <p:nvCxnSpPr>
          <p:cNvPr id="1387" name="Google Shape;1387;p108"/>
          <p:cNvCxnSpPr/>
          <p:nvPr/>
        </p:nvCxnSpPr>
        <p:spPr>
          <a:xfrm rot="10800000" flipH="1">
            <a:off x="48658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8" name="Google Shape;1388;p108"/>
          <p:cNvSpPr txBox="1">
            <a:spLocks noGrp="1"/>
          </p:cNvSpPr>
          <p:nvPr>
            <p:ph type="body" idx="4"/>
          </p:nvPr>
        </p:nvSpPr>
        <p:spPr>
          <a:xfrm>
            <a:off x="48068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a[0].append(10)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a[1].append(20)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a[2].extend([1,2])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pprint(a)</a:t>
            </a:r>
            <a:endParaRPr sz="1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0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for문을 이용하여 2차원리스트 값 꺼내기</a:t>
            </a:r>
            <a:endParaRPr/>
          </a:p>
        </p:txBody>
      </p:sp>
      <p:sp>
        <p:nvSpPr>
          <p:cNvPr id="1395" name="Google Shape;1395;p10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96" name="Google Shape;1396;p10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97" name="Google Shape;1397;p109"/>
          <p:cNvSpPr txBox="1">
            <a:spLocks noGrp="1"/>
          </p:cNvSpPr>
          <p:nvPr>
            <p:ph type="body" idx="1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 반복문 한번사용</a:t>
            </a:r>
            <a:endParaRPr sz="1800" b="1"/>
          </a:p>
        </p:txBody>
      </p:sp>
      <p:cxnSp>
        <p:nvCxnSpPr>
          <p:cNvPr id="1398" name="Google Shape;1398;p109"/>
          <p:cNvCxnSpPr/>
          <p:nvPr/>
        </p:nvCxnSpPr>
        <p:spPr>
          <a:xfrm rot="10800000" flipH="1">
            <a:off x="5986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9" name="Google Shape;1399;p109"/>
          <p:cNvSpPr txBox="1">
            <a:spLocks noGrp="1"/>
          </p:cNvSpPr>
          <p:nvPr>
            <p:ph type="body" idx="2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x, y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print(x, 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10 20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30 40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50 60</a:t>
            </a:r>
            <a:endParaRPr sz="1200"/>
          </a:p>
        </p:txBody>
      </p:sp>
      <p:sp>
        <p:nvSpPr>
          <p:cNvPr id="1400" name="Google Shape;1400;p109"/>
          <p:cNvSpPr txBox="1">
            <a:spLocks noGrp="1"/>
          </p:cNvSpPr>
          <p:nvPr>
            <p:ph type="body" idx="3"/>
          </p:nvPr>
        </p:nvSpPr>
        <p:spPr>
          <a:xfrm>
            <a:off x="48322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 문을 두번사용</a:t>
            </a:r>
            <a:endParaRPr sz="1800" b="1"/>
          </a:p>
        </p:txBody>
      </p:sp>
      <p:cxnSp>
        <p:nvCxnSpPr>
          <p:cNvPr id="1401" name="Google Shape;1401;p109"/>
          <p:cNvCxnSpPr/>
          <p:nvPr/>
        </p:nvCxnSpPr>
        <p:spPr>
          <a:xfrm rot="10800000" flipH="1">
            <a:off x="48658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2" name="Google Shape;1402;p109"/>
          <p:cNvSpPr txBox="1">
            <a:spLocks noGrp="1"/>
          </p:cNvSpPr>
          <p:nvPr>
            <p:ph type="body" idx="4"/>
          </p:nvPr>
        </p:nvSpPr>
        <p:spPr>
          <a:xfrm>
            <a:off x="48068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for j in i: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print(j, end=’ ‘)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10 20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30 40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50 60</a:t>
            </a:r>
            <a:endParaRPr sz="1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1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for문을 이용하여 2차원리스트 값 꺼내기</a:t>
            </a:r>
            <a:endParaRPr/>
          </a:p>
        </p:txBody>
      </p:sp>
      <p:sp>
        <p:nvSpPr>
          <p:cNvPr id="1409" name="Google Shape;1409;p11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10" name="Google Shape;1410;p11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11" name="Google Shape;1411;p110"/>
          <p:cNvSpPr txBox="1">
            <a:spLocks noGrp="1"/>
          </p:cNvSpPr>
          <p:nvPr>
            <p:ph type="body" idx="1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 와 range 사용</a:t>
            </a:r>
            <a:endParaRPr sz="1800" b="1"/>
          </a:p>
        </p:txBody>
      </p:sp>
      <p:cxnSp>
        <p:nvCxnSpPr>
          <p:cNvPr id="1412" name="Google Shape;1412;p110"/>
          <p:cNvCxnSpPr/>
          <p:nvPr/>
        </p:nvCxnSpPr>
        <p:spPr>
          <a:xfrm rot="10800000" flipH="1">
            <a:off x="5986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110"/>
          <p:cNvSpPr txBox="1">
            <a:spLocks noGrp="1"/>
          </p:cNvSpPr>
          <p:nvPr>
            <p:ph type="body" idx="2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range(len(a)):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for j in range(len(a[i])):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print(a[i][j],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10 20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30 40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50 60</a:t>
            </a:r>
            <a:endParaRPr sz="1200"/>
          </a:p>
        </p:txBody>
      </p:sp>
      <p:sp>
        <p:nvSpPr>
          <p:cNvPr id="1414" name="Google Shape;1414;p110"/>
          <p:cNvSpPr txBox="1">
            <a:spLocks noGrp="1"/>
          </p:cNvSpPr>
          <p:nvPr>
            <p:ph type="body" idx="3"/>
          </p:nvPr>
        </p:nvSpPr>
        <p:spPr>
          <a:xfrm>
            <a:off x="48322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 와 enumerate 사용</a:t>
            </a:r>
            <a:endParaRPr sz="1800" b="1"/>
          </a:p>
        </p:txBody>
      </p:sp>
      <p:cxnSp>
        <p:nvCxnSpPr>
          <p:cNvPr id="1415" name="Google Shape;1415;p110"/>
          <p:cNvCxnSpPr/>
          <p:nvPr/>
        </p:nvCxnSpPr>
        <p:spPr>
          <a:xfrm rot="10800000" flipH="1">
            <a:off x="48658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6" name="Google Shape;1416;p110"/>
          <p:cNvSpPr txBox="1">
            <a:spLocks noGrp="1"/>
          </p:cNvSpPr>
          <p:nvPr>
            <p:ph type="body" idx="4"/>
          </p:nvPr>
        </p:nvSpPr>
        <p:spPr>
          <a:xfrm>
            <a:off x="4806825" y="1720950"/>
            <a:ext cx="3695100" cy="30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idx, val in enumerate(a):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for idx2, val2 in enumerate(val):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print(idx, idx2, val2)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0 0 10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0 1 20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1 0 30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1 1 40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2 0 50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2 1 60</a:t>
            </a:r>
            <a:endParaRPr sz="1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1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while문을 이용하여 2차원리스트 값 꺼내기</a:t>
            </a:r>
            <a:endParaRPr/>
          </a:p>
        </p:txBody>
      </p:sp>
      <p:sp>
        <p:nvSpPr>
          <p:cNvPr id="1423" name="Google Shape;1423;p11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24" name="Google Shape;1424;p11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25" name="Google Shape;1425;p111"/>
          <p:cNvSpPr txBox="1">
            <a:spLocks noGrp="1"/>
          </p:cNvSpPr>
          <p:nvPr>
            <p:ph type="body" idx="1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while 반복문 한번사용</a:t>
            </a:r>
            <a:endParaRPr sz="1800" b="1"/>
          </a:p>
        </p:txBody>
      </p:sp>
      <p:cxnSp>
        <p:nvCxnSpPr>
          <p:cNvPr id="1426" name="Google Shape;1426;p111"/>
          <p:cNvCxnSpPr/>
          <p:nvPr/>
        </p:nvCxnSpPr>
        <p:spPr>
          <a:xfrm rot="10800000" flipH="1">
            <a:off x="5986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7" name="Google Shape;1427;p111"/>
          <p:cNvSpPr txBox="1">
            <a:spLocks noGrp="1"/>
          </p:cNvSpPr>
          <p:nvPr>
            <p:ph type="body" idx="2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while i &lt; len(a):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x, y = a[i]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print(x, 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i += 1</a:t>
            </a:r>
            <a:endParaRPr sz="1200"/>
          </a:p>
        </p:txBody>
      </p:sp>
      <p:sp>
        <p:nvSpPr>
          <p:cNvPr id="1428" name="Google Shape;1428;p111"/>
          <p:cNvSpPr txBox="1">
            <a:spLocks noGrp="1"/>
          </p:cNvSpPr>
          <p:nvPr>
            <p:ph type="body" idx="3"/>
          </p:nvPr>
        </p:nvSpPr>
        <p:spPr>
          <a:xfrm>
            <a:off x="48322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while 문을 두번사용</a:t>
            </a:r>
            <a:endParaRPr sz="1800" b="1"/>
          </a:p>
        </p:txBody>
      </p:sp>
      <p:cxnSp>
        <p:nvCxnSpPr>
          <p:cNvPr id="1429" name="Google Shape;1429;p111"/>
          <p:cNvCxnSpPr/>
          <p:nvPr/>
        </p:nvCxnSpPr>
        <p:spPr>
          <a:xfrm rot="10800000" flipH="1">
            <a:off x="48658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0" name="Google Shape;1430;p111"/>
          <p:cNvSpPr txBox="1">
            <a:spLocks noGrp="1"/>
          </p:cNvSpPr>
          <p:nvPr>
            <p:ph type="body" idx="4"/>
          </p:nvPr>
        </p:nvSpPr>
        <p:spPr>
          <a:xfrm>
            <a:off x="4806825" y="1720950"/>
            <a:ext cx="3695100" cy="27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i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while i &lt; len(a):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j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while j &lt; len(a[i]):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print(a[i][j], end=’ ‘)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j += 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i += 1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31156</Words>
  <Application>Microsoft Office PowerPoint</Application>
  <PresentationFormat>화면 슬라이드 쇼(16:9)</PresentationFormat>
  <Paragraphs>4214</Paragraphs>
  <Slides>160</Slides>
  <Notes>160</Notes>
  <HiddenSlides>37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160</vt:i4>
      </vt:variant>
    </vt:vector>
  </HeadingPairs>
  <TitlesOfParts>
    <vt:vector size="167" baseType="lpstr">
      <vt:lpstr>Lato Light</vt:lpstr>
      <vt:lpstr>Lato</vt:lpstr>
      <vt:lpstr>Arial</vt:lpstr>
      <vt:lpstr>Lato Hairline</vt:lpstr>
      <vt:lpstr>Nanum Gothic</vt:lpstr>
      <vt:lpstr>Default Theme</vt:lpstr>
      <vt:lpstr>Default Theme</vt:lpstr>
      <vt:lpstr>변수의 자료형</vt:lpstr>
      <vt:lpstr>변수 (Variable)</vt:lpstr>
      <vt:lpstr>변수와 기본 자료형</vt:lpstr>
      <vt:lpstr>기본 자료형 (Data Type)</vt:lpstr>
      <vt:lpstr>기본 자료형 (Data Type)</vt:lpstr>
      <vt:lpstr>숫자 자료형</vt:lpstr>
      <vt:lpstr>숫자 자료형</vt:lpstr>
      <vt:lpstr>연산자</vt:lpstr>
      <vt:lpstr>연산자</vt:lpstr>
      <vt:lpstr>숫자 자료형 (정수&amp;실수)</vt:lpstr>
      <vt:lpstr>연습문제 1</vt:lpstr>
      <vt:lpstr>형변환 (type cast)</vt:lpstr>
      <vt:lpstr>연습문제 2</vt:lpstr>
      <vt:lpstr>Boolean 자료형과 비교/논리 연산자</vt:lpstr>
      <vt:lpstr>Boolean형</vt:lpstr>
      <vt:lpstr>비교연산자</vt:lpstr>
      <vt:lpstr>논리연산자</vt:lpstr>
      <vt:lpstr>비교 + 논리 연산자</vt:lpstr>
      <vt:lpstr>Boolean 형변환 (other → bool)</vt:lpstr>
      <vt:lpstr>연습문제 3</vt:lpstr>
      <vt:lpstr>비어있는 변수 (Null)</vt:lpstr>
      <vt:lpstr>문자열 자료형</vt:lpstr>
      <vt:lpstr>문자열</vt:lpstr>
      <vt:lpstr>문자열 연산</vt:lpstr>
      <vt:lpstr>이스케이프 코드</vt:lpstr>
      <vt:lpstr>문자열 인덱싱</vt:lpstr>
      <vt:lpstr>서식지정자 #1</vt:lpstr>
      <vt:lpstr>서식지정자 #2</vt:lpstr>
      <vt:lpstr>Format 함수</vt:lpstr>
      <vt:lpstr>f문자열 (python&gt;=3.6) </vt:lpstr>
      <vt:lpstr>연습문제 4</vt:lpstr>
      <vt:lpstr>연습문제 5</vt:lpstr>
      <vt:lpstr>문자열 함수소개 #1</vt:lpstr>
      <vt:lpstr>문자열 함수소개 #2</vt:lpstr>
      <vt:lpstr>연습문제 6 </vt:lpstr>
      <vt:lpstr>리스트와 튜플</vt:lpstr>
      <vt:lpstr>리스트와 튜플선언</vt:lpstr>
      <vt:lpstr>Range 함수</vt:lpstr>
      <vt:lpstr>리스트, 튜플 형변환</vt:lpstr>
      <vt:lpstr>인덱스 접근 #1</vt:lpstr>
      <vt:lpstr>인덱스 접근 #2</vt:lpstr>
      <vt:lpstr>리스트와 튜플 기능 #1</vt:lpstr>
      <vt:lpstr>리스트 함수 #1</vt:lpstr>
      <vt:lpstr>리스트 함수 #2</vt:lpstr>
      <vt:lpstr>리스트 할당과 복사</vt:lpstr>
      <vt:lpstr>리스트 할당과 복사</vt:lpstr>
      <vt:lpstr>다차원 리스트와 튜플</vt:lpstr>
      <vt:lpstr>다차원 복사</vt:lpstr>
      <vt:lpstr>딕셔너리</vt:lpstr>
      <vt:lpstr>딕셔너리</vt:lpstr>
      <vt:lpstr>dict</vt:lpstr>
      <vt:lpstr>딕셔너리 기능 #1</vt:lpstr>
      <vt:lpstr>딕셔너리 기능 #2</vt:lpstr>
      <vt:lpstr>딕셔너리 할당과 복사</vt:lpstr>
      <vt:lpstr>집합(set)</vt:lpstr>
      <vt:lpstr>세트</vt:lpstr>
      <vt:lpstr>세트의 기능</vt:lpstr>
      <vt:lpstr>집합 연산 #1</vt:lpstr>
      <vt:lpstr>집합 연산 #2</vt:lpstr>
      <vt:lpstr>부분집합, 상위집합 확인</vt:lpstr>
      <vt:lpstr>겹치는 요소확인</vt:lpstr>
      <vt:lpstr>세트 조작하기</vt:lpstr>
      <vt:lpstr>02. 제어문 - 파이썬기초 -</vt:lpstr>
      <vt:lpstr>조건문 if</vt:lpstr>
      <vt:lpstr>if</vt:lpstr>
      <vt:lpstr>if</vt:lpstr>
      <vt:lpstr>if</vt:lpstr>
      <vt:lpstr>elif 와 else</vt:lpstr>
      <vt:lpstr>연습문제1</vt:lpstr>
      <vt:lpstr>연습문제2</vt:lpstr>
      <vt:lpstr>반복문 for</vt:lpstr>
      <vt:lpstr>for</vt:lpstr>
      <vt:lpstr>for</vt:lpstr>
      <vt:lpstr>연습문제 1</vt:lpstr>
      <vt:lpstr>연습문제 1</vt:lpstr>
      <vt:lpstr>for</vt:lpstr>
      <vt:lpstr>연습문제 2</vt:lpstr>
      <vt:lpstr>연습문제3</vt:lpstr>
      <vt:lpstr>연습문제4</vt:lpstr>
      <vt:lpstr>반복문 while</vt:lpstr>
      <vt:lpstr>while</vt:lpstr>
      <vt:lpstr>while 응용</vt:lpstr>
      <vt:lpstr>연습문제5</vt:lpstr>
      <vt:lpstr>연습문제6 (가위바위보 게임만들기)</vt:lpstr>
      <vt:lpstr>리스트 응용</vt:lpstr>
      <vt:lpstr>연습문제7</vt:lpstr>
      <vt:lpstr>리스트의 가장큰수 가장작은수 구하기</vt:lpstr>
      <vt:lpstr>연습문제8</vt:lpstr>
      <vt:lpstr>합계구하기</vt:lpstr>
      <vt:lpstr>리스트 컴프리핸션(list comprehension)</vt:lpstr>
      <vt:lpstr>리스트 컴프리핸션(list comprehension)</vt:lpstr>
      <vt:lpstr>리스트 컴프리핸션(list comprehension)</vt:lpstr>
      <vt:lpstr>리스트 컴프리핸션(list comprehension)</vt:lpstr>
      <vt:lpstr>ZIP</vt:lpstr>
      <vt:lpstr>연습문제9</vt:lpstr>
      <vt:lpstr>2차원리스트 응용</vt:lpstr>
      <vt:lpstr>for문을 이용하여 2차원리스트 값 꺼내기</vt:lpstr>
      <vt:lpstr>for문을 이용하여 2차원리스트 값 꺼내기</vt:lpstr>
      <vt:lpstr>while문을 이용하여 2차원리스트 값 꺼내기</vt:lpstr>
      <vt:lpstr>연습문제9</vt:lpstr>
      <vt:lpstr>for 반복문을 사용 2차원 리스트 만들기</vt:lpstr>
      <vt:lpstr>연습문제 10</vt:lpstr>
      <vt:lpstr>break, continue</vt:lpstr>
      <vt:lpstr>break, continue</vt:lpstr>
      <vt:lpstr>break, continue</vt:lpstr>
      <vt:lpstr>break, continue</vt:lpstr>
      <vt:lpstr>연습문제11</vt:lpstr>
      <vt:lpstr>03. 입출력 - 파이썬기초 -</vt:lpstr>
      <vt:lpstr>화면 출력</vt:lpstr>
      <vt:lpstr>파일 입출력</vt:lpstr>
      <vt:lpstr>파일 모드</vt:lpstr>
      <vt:lpstr>with</vt:lpstr>
      <vt:lpstr>한줄씩 읽기</vt:lpstr>
      <vt:lpstr>리스트를 파일에 쓰기</vt:lpstr>
      <vt:lpstr>연습문제1</vt:lpstr>
      <vt:lpstr>연습문제2</vt:lpstr>
      <vt:lpstr>연습문제3</vt:lpstr>
      <vt:lpstr>04. 함수 - 파이썬기초 -</vt:lpstr>
      <vt:lpstr>함수</vt:lpstr>
      <vt:lpstr>함수</vt:lpstr>
      <vt:lpstr>변수의 유효범위</vt:lpstr>
      <vt:lpstr>변수의 유효범위</vt:lpstr>
      <vt:lpstr>변수의 유효범위</vt:lpstr>
      <vt:lpstr>변수의 유효범위</vt:lpstr>
      <vt:lpstr>변수의 유효범위</vt:lpstr>
      <vt:lpstr>연습문제1</vt:lpstr>
      <vt:lpstr>연습문제2</vt:lpstr>
      <vt:lpstr>lambda함수</vt:lpstr>
      <vt:lpstr>함수응용 #1</vt:lpstr>
      <vt:lpstr>함수응용 #2</vt:lpstr>
      <vt:lpstr>함수응용 #3</vt:lpstr>
      <vt:lpstr>연습문제3</vt:lpstr>
      <vt:lpstr>연습문제4</vt:lpstr>
      <vt:lpstr>05. 객체와 클래스 - 파이썬기초 -</vt:lpstr>
      <vt:lpstr>객체와 클래스</vt:lpstr>
      <vt:lpstr>생성자 __init__</vt:lpstr>
      <vt:lpstr>비공개 속성 (private attribute)</vt:lpstr>
      <vt:lpstr>클래스 속성 (class attribute)</vt:lpstr>
      <vt:lpstr>정적 메서드 (static method)</vt:lpstr>
      <vt:lpstr>클래스 메서드 (class method)</vt:lpstr>
      <vt:lpstr>연습문제1</vt:lpstr>
      <vt:lpstr>상속</vt:lpstr>
      <vt:lpstr>상속</vt:lpstr>
      <vt:lpstr>오버라이딩</vt:lpstr>
      <vt:lpstr>추상클래스 #1</vt:lpstr>
      <vt:lpstr>추상클래스 #2</vt:lpstr>
      <vt:lpstr>06. 예외처리 - 파이썬기초 -</vt:lpstr>
      <vt:lpstr>예외처리</vt:lpstr>
      <vt:lpstr>특정예외만 처리</vt:lpstr>
      <vt:lpstr>예외처리 else와 finally</vt:lpstr>
      <vt:lpstr>예외 발생시키기 raise</vt:lpstr>
      <vt:lpstr>07. 모듈과 패키지 - 파이썬기초 -</vt:lpstr>
      <vt:lpstr>모듈</vt:lpstr>
      <vt:lpstr>시작점 확인 __name__</vt:lpstr>
      <vt:lpstr>%%writefile</vt:lpstr>
      <vt:lpstr>패키지</vt:lpstr>
      <vt:lpstr>패키지명으로 import (__init__.py)</vt:lpstr>
      <vt:lpstr>모듈과 패키지를 찾는경로</vt:lpstr>
      <vt:lpstr>연습문제!!</vt:lpstr>
      <vt:lpstr>연습문제2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변수의 자료형</dc:title>
  <cp:lastModifiedBy>jihyun oh</cp:lastModifiedBy>
  <cp:revision>4</cp:revision>
  <dcterms:modified xsi:type="dcterms:W3CDTF">2020-01-12T14:39:51Z</dcterms:modified>
</cp:coreProperties>
</file>